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0" r:id="rId5"/>
    <p:sldId id="5707" r:id="rId6"/>
    <p:sldId id="5698" r:id="rId7"/>
    <p:sldId id="5633" r:id="rId8"/>
    <p:sldId id="5825" r:id="rId9"/>
    <p:sldId id="261" r:id="rId10"/>
  </p:sldIdLst>
  <p:sldSz cx="12192000" cy="6858000"/>
  <p:notesSz cx="6858000" cy="9144000"/>
  <p:defaultTextStyle>
    <a:defPPr>
      <a:defRPr lang="nb-NO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7DF75-19B0-4465-E075-F074002FC628}" v="1937" dt="2022-03-18T10:05:40.554"/>
    <p1510:client id="{E72D2419-6B7C-43E1-2A1F-3D830963BD1A}" v="237" dt="2022-03-17T14:29:10.550"/>
    <p1510:client id="{F9D05FF6-E91A-43BF-9638-AB1276B55E0C}" v="67" dt="2022-03-16T13:05:58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7423" autoAdjust="0"/>
  </p:normalViewPr>
  <p:slideViewPr>
    <p:cSldViewPr snapToGrid="0">
      <p:cViewPr varScale="1">
        <p:scale>
          <a:sx n="110" d="100"/>
          <a:sy n="110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800CE-B427-4F85-9673-732E7F7C1A9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b-NO"/>
        </a:p>
      </dgm:t>
    </dgm:pt>
    <dgm:pt modelId="{668846AA-B1CC-485A-A6A6-3B53F7B06745}">
      <dgm:prSet/>
      <dgm:spPr/>
      <dgm:t>
        <a:bodyPr/>
        <a:lstStyle/>
        <a:p>
          <a:r>
            <a:rPr lang="nb-NO" b="0" i="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rPr>
            <a:t>Konsernledelsen og styret i Mesta har besluttet at 3 av FNs bærekraftmål er særlig relevant for Mesta.  Disse er inkorporert i selskapsstrategien og har definerte mål og tiltak.</a:t>
          </a:r>
          <a:endParaRPr lang="nb-NO" dirty="0">
            <a:solidFill>
              <a:schemeClr val="accent5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7C08B2A-16C9-4900-AE94-C4BB740BD1C3}" type="parTrans" cxnId="{F83C503A-52A3-460D-8EAA-16AFA85E24E6}">
      <dgm:prSet/>
      <dgm:spPr/>
      <dgm:t>
        <a:bodyPr/>
        <a:lstStyle/>
        <a:p>
          <a:endParaRPr lang="nb-NO"/>
        </a:p>
      </dgm:t>
    </dgm:pt>
    <dgm:pt modelId="{C1F601C9-A5ED-4EEF-B811-52F443109C8C}" type="sibTrans" cxnId="{F83C503A-52A3-460D-8EAA-16AFA85E24E6}">
      <dgm:prSet/>
      <dgm:spPr/>
      <dgm:t>
        <a:bodyPr/>
        <a:lstStyle/>
        <a:p>
          <a:endParaRPr lang="nb-NO"/>
        </a:p>
      </dgm:t>
    </dgm:pt>
    <dgm:pt modelId="{EAA7F525-C42F-4928-B785-678EC8B732B2}">
      <dgm:prSet/>
      <dgm:spPr/>
      <dgm:t>
        <a:bodyPr/>
        <a:lstStyle/>
        <a:p>
          <a:r>
            <a:rPr lang="nb-NO" b="0" i="0" dirty="0">
              <a:solidFill>
                <a:schemeClr val="accent5"/>
              </a:solidFill>
              <a:latin typeface="Poppins"/>
              <a:cs typeface="Poppins"/>
            </a:rPr>
            <a:t>I tillegg er naturmangfold, ansvarlig leverandørkjede og sirkulærøkonomi sentrale områder.</a:t>
          </a:r>
          <a:endParaRPr lang="nb-NO" dirty="0">
            <a:solidFill>
              <a:schemeClr val="accent5"/>
            </a:solidFill>
            <a:latin typeface="Poppins"/>
            <a:cs typeface="Poppins"/>
          </a:endParaRPr>
        </a:p>
      </dgm:t>
    </dgm:pt>
    <dgm:pt modelId="{8B1B2306-1F89-43A2-8D39-4A106F4411D0}" type="parTrans" cxnId="{D9DA0339-9F97-4C8F-8DA9-3E1477ECA030}">
      <dgm:prSet/>
      <dgm:spPr/>
      <dgm:t>
        <a:bodyPr/>
        <a:lstStyle/>
        <a:p>
          <a:endParaRPr lang="nb-NO"/>
        </a:p>
      </dgm:t>
    </dgm:pt>
    <dgm:pt modelId="{E49B9747-1672-422D-B515-5CB1EC7C4E2E}" type="sibTrans" cxnId="{D9DA0339-9F97-4C8F-8DA9-3E1477ECA030}">
      <dgm:prSet/>
      <dgm:spPr/>
      <dgm:t>
        <a:bodyPr/>
        <a:lstStyle/>
        <a:p>
          <a:endParaRPr lang="nb-NO"/>
        </a:p>
      </dgm:t>
    </dgm:pt>
    <dgm:pt modelId="{E4057623-677C-4CBB-8A40-9AA308B8488A}">
      <dgm:prSet/>
      <dgm:spPr/>
      <dgm:t>
        <a:bodyPr/>
        <a:lstStyle/>
        <a:p>
          <a:r>
            <a:rPr lang="nb-NO" b="0" i="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rPr>
            <a:t>Vi ønsker å være en samarbeidspartner til å nå felles samfunns- og bransjemål</a:t>
          </a:r>
          <a:endParaRPr lang="nb-NO" dirty="0">
            <a:solidFill>
              <a:schemeClr val="accent5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E2A919C-F518-43DE-B401-E9BFCF636A75}" type="parTrans" cxnId="{086B2DA9-0C3E-4EBA-B828-26A0E9EE4F71}">
      <dgm:prSet/>
      <dgm:spPr/>
      <dgm:t>
        <a:bodyPr/>
        <a:lstStyle/>
        <a:p>
          <a:endParaRPr lang="nb-NO"/>
        </a:p>
      </dgm:t>
    </dgm:pt>
    <dgm:pt modelId="{F83897B9-E576-4028-8A9D-D8F6DE5DD74F}" type="sibTrans" cxnId="{086B2DA9-0C3E-4EBA-B828-26A0E9EE4F71}">
      <dgm:prSet/>
      <dgm:spPr/>
      <dgm:t>
        <a:bodyPr/>
        <a:lstStyle/>
        <a:p>
          <a:endParaRPr lang="nb-NO"/>
        </a:p>
      </dgm:t>
    </dgm:pt>
    <dgm:pt modelId="{C66DBEC9-556B-4704-A266-7E8B3CA83D68}" type="pres">
      <dgm:prSet presAssocID="{1F3800CE-B427-4F85-9673-732E7F7C1A97}" presName="linear" presStyleCnt="0">
        <dgm:presLayoutVars>
          <dgm:animLvl val="lvl"/>
          <dgm:resizeHandles val="exact"/>
        </dgm:presLayoutVars>
      </dgm:prSet>
      <dgm:spPr/>
    </dgm:pt>
    <dgm:pt modelId="{17BA660F-715B-4C45-93E2-0AB81BF8A0EF}" type="pres">
      <dgm:prSet presAssocID="{668846AA-B1CC-485A-A6A6-3B53F7B067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A5D27E-3860-4C69-8024-BBA3C79E46D7}" type="pres">
      <dgm:prSet presAssocID="{C1F601C9-A5ED-4EEF-B811-52F443109C8C}" presName="spacer" presStyleCnt="0"/>
      <dgm:spPr/>
    </dgm:pt>
    <dgm:pt modelId="{FF3E5709-A6AA-41B3-83E4-82BE4A934AAB}" type="pres">
      <dgm:prSet presAssocID="{EAA7F525-C42F-4928-B785-678EC8B732B2}" presName="parentText" presStyleLbl="node1" presStyleIdx="1" presStyleCnt="3" custLinFactNeighborX="0" custLinFactNeighborY="47247">
        <dgm:presLayoutVars>
          <dgm:chMax val="0"/>
          <dgm:bulletEnabled val="1"/>
        </dgm:presLayoutVars>
      </dgm:prSet>
      <dgm:spPr/>
    </dgm:pt>
    <dgm:pt modelId="{95D40AD5-710D-4FF7-9035-51239D763E22}" type="pres">
      <dgm:prSet presAssocID="{E49B9747-1672-422D-B515-5CB1EC7C4E2E}" presName="spacer" presStyleCnt="0"/>
      <dgm:spPr/>
    </dgm:pt>
    <dgm:pt modelId="{D5814D1C-B01C-405B-B418-363E4F5DFD94}" type="pres">
      <dgm:prSet presAssocID="{E4057623-677C-4CBB-8A40-9AA308B848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DA0339-9F97-4C8F-8DA9-3E1477ECA030}" srcId="{1F3800CE-B427-4F85-9673-732E7F7C1A97}" destId="{EAA7F525-C42F-4928-B785-678EC8B732B2}" srcOrd="1" destOrd="0" parTransId="{8B1B2306-1F89-43A2-8D39-4A106F4411D0}" sibTransId="{E49B9747-1672-422D-B515-5CB1EC7C4E2E}"/>
    <dgm:cxn modelId="{F83C503A-52A3-460D-8EAA-16AFA85E24E6}" srcId="{1F3800CE-B427-4F85-9673-732E7F7C1A97}" destId="{668846AA-B1CC-485A-A6A6-3B53F7B06745}" srcOrd="0" destOrd="0" parTransId="{57C08B2A-16C9-4900-AE94-C4BB740BD1C3}" sibTransId="{C1F601C9-A5ED-4EEF-B811-52F443109C8C}"/>
    <dgm:cxn modelId="{68025B66-6F6D-47E7-86D7-BA74E5D72FE7}" type="presOf" srcId="{E4057623-677C-4CBB-8A40-9AA308B8488A}" destId="{D5814D1C-B01C-405B-B418-363E4F5DFD94}" srcOrd="0" destOrd="0" presId="urn:microsoft.com/office/officeart/2005/8/layout/vList2"/>
    <dgm:cxn modelId="{DFD4A37A-853F-47D7-BF35-0A6CED0CDA65}" type="presOf" srcId="{668846AA-B1CC-485A-A6A6-3B53F7B06745}" destId="{17BA660F-715B-4C45-93E2-0AB81BF8A0EF}" srcOrd="0" destOrd="0" presId="urn:microsoft.com/office/officeart/2005/8/layout/vList2"/>
    <dgm:cxn modelId="{086B2DA9-0C3E-4EBA-B828-26A0E9EE4F71}" srcId="{1F3800CE-B427-4F85-9673-732E7F7C1A97}" destId="{E4057623-677C-4CBB-8A40-9AA308B8488A}" srcOrd="2" destOrd="0" parTransId="{FE2A919C-F518-43DE-B401-E9BFCF636A75}" sibTransId="{F83897B9-E576-4028-8A9D-D8F6DE5DD74F}"/>
    <dgm:cxn modelId="{9D2D37EA-21C5-435D-A3D3-45480B9D5B90}" type="presOf" srcId="{1F3800CE-B427-4F85-9673-732E7F7C1A97}" destId="{C66DBEC9-556B-4704-A266-7E8B3CA83D68}" srcOrd="0" destOrd="0" presId="urn:microsoft.com/office/officeart/2005/8/layout/vList2"/>
    <dgm:cxn modelId="{36B729F8-D3CD-489E-85F6-AAEBDA552F20}" type="presOf" srcId="{EAA7F525-C42F-4928-B785-678EC8B732B2}" destId="{FF3E5709-A6AA-41B3-83E4-82BE4A934AAB}" srcOrd="0" destOrd="0" presId="urn:microsoft.com/office/officeart/2005/8/layout/vList2"/>
    <dgm:cxn modelId="{FFE5313B-D4CF-419C-AFF8-6F29C52E91C8}" type="presParOf" srcId="{C66DBEC9-556B-4704-A266-7E8B3CA83D68}" destId="{17BA660F-715B-4C45-93E2-0AB81BF8A0EF}" srcOrd="0" destOrd="0" presId="urn:microsoft.com/office/officeart/2005/8/layout/vList2"/>
    <dgm:cxn modelId="{E63CD655-AAB1-4952-AD76-79B656315F3A}" type="presParOf" srcId="{C66DBEC9-556B-4704-A266-7E8B3CA83D68}" destId="{21A5D27E-3860-4C69-8024-BBA3C79E46D7}" srcOrd="1" destOrd="0" presId="urn:microsoft.com/office/officeart/2005/8/layout/vList2"/>
    <dgm:cxn modelId="{A165F56D-B81C-49BB-8B28-8EDE115B3741}" type="presParOf" srcId="{C66DBEC9-556B-4704-A266-7E8B3CA83D68}" destId="{FF3E5709-A6AA-41B3-83E4-82BE4A934AAB}" srcOrd="2" destOrd="0" presId="urn:microsoft.com/office/officeart/2005/8/layout/vList2"/>
    <dgm:cxn modelId="{57E67B50-B4D2-4627-AC25-56C0156742C7}" type="presParOf" srcId="{C66DBEC9-556B-4704-A266-7E8B3CA83D68}" destId="{95D40AD5-710D-4FF7-9035-51239D763E22}" srcOrd="3" destOrd="0" presId="urn:microsoft.com/office/officeart/2005/8/layout/vList2"/>
    <dgm:cxn modelId="{F8237504-50DE-4499-95DB-D8DBC508FDB3}" type="presParOf" srcId="{C66DBEC9-556B-4704-A266-7E8B3CA83D68}" destId="{D5814D1C-B01C-405B-B418-363E4F5DFD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A660F-715B-4C45-93E2-0AB81BF8A0EF}">
      <dsp:nvSpPr>
        <dsp:cNvPr id="0" name=""/>
        <dsp:cNvSpPr/>
      </dsp:nvSpPr>
      <dsp:spPr>
        <a:xfrm>
          <a:off x="0" y="71677"/>
          <a:ext cx="3880058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i="0" kern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rPr>
            <a:t>Konsernledelsen og styret i Mesta har besluttet at 3 av FNs bærekraftmål er særlig relevant for Mesta.  Disse er inkorporert i selskapsstrategien og har definerte mål og tiltak.</a:t>
          </a:r>
          <a:endParaRPr lang="nb-NO" sz="1200" kern="1200" dirty="0">
            <a:solidFill>
              <a:schemeClr val="accent5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0718" y="122395"/>
        <a:ext cx="3778622" cy="937523"/>
      </dsp:txXfrm>
    </dsp:sp>
    <dsp:sp modelId="{FF3E5709-A6AA-41B3-83E4-82BE4A934AAB}">
      <dsp:nvSpPr>
        <dsp:cNvPr id="0" name=""/>
        <dsp:cNvSpPr/>
      </dsp:nvSpPr>
      <dsp:spPr>
        <a:xfrm>
          <a:off x="0" y="1161525"/>
          <a:ext cx="3880058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i="0" kern="1200" dirty="0">
              <a:solidFill>
                <a:schemeClr val="accent5"/>
              </a:solidFill>
              <a:latin typeface="Poppins"/>
              <a:cs typeface="Poppins"/>
            </a:rPr>
            <a:t>I tillegg er naturmangfold, ansvarlig leverandørkjede og sirkulærøkonomi sentrale områder.</a:t>
          </a:r>
          <a:endParaRPr lang="nb-NO" sz="1200" kern="1200" dirty="0">
            <a:solidFill>
              <a:schemeClr val="accent5"/>
            </a:solidFill>
            <a:latin typeface="Poppins"/>
            <a:cs typeface="Poppins"/>
          </a:endParaRPr>
        </a:p>
      </dsp:txBody>
      <dsp:txXfrm>
        <a:off x="50718" y="1212243"/>
        <a:ext cx="3778622" cy="937523"/>
      </dsp:txXfrm>
    </dsp:sp>
    <dsp:sp modelId="{D5814D1C-B01C-405B-B418-363E4F5DFD94}">
      <dsp:nvSpPr>
        <dsp:cNvPr id="0" name=""/>
        <dsp:cNvSpPr/>
      </dsp:nvSpPr>
      <dsp:spPr>
        <a:xfrm>
          <a:off x="0" y="2218717"/>
          <a:ext cx="3880058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i="0" kern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rPr>
            <a:t>Vi ønsker å være en samarbeidspartner til å nå felles samfunns- og bransjemål</a:t>
          </a:r>
          <a:endParaRPr lang="nb-NO" sz="1200" kern="1200" dirty="0">
            <a:solidFill>
              <a:schemeClr val="accent5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0718" y="2269435"/>
        <a:ext cx="3778622" cy="93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E962-FCC4-5645-B2A3-010322DB4A39}" type="datetimeFigureOut">
              <a:rPr lang="nb-NO" smtClean="0"/>
              <a:t>18.03.2022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629EE-3348-874F-923F-5A9237B00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629EE-3348-874F-923F-5A9237B0068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88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FNs klimapanel: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Menneskelig påvirkning på klima er entydig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Våre tiltak i dag er avgjørende for framtiden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Hverken utslippskutt eller tilpasning til klimaendringer fram til nå har vært tilstrekkelig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 lenger vi venter, jo dyrere og mer krevende vil det bli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Siden forrige rapport (2014) er nesten alt blitt verre. Effektene av klimaendringene har kommet raskere, er mer utbredt og har hatt større konsekvenser enn forventet.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Tilpasning – naturen er viktig for tilpasning. Vi må verne om naturen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har fortsatt et lite vindu, men det er i ferd med å lukkes – kan bli irreversible endringer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regionene som vil få de største konsekvensene er de som allerede sliter mest (Afrika, Mellom-Amerika, Asia og stillehavsøyene) og har minst ressurser til å omstille seg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 ting må på plass: Verden må kutte utslipp – alle land må forberede seg på å takle klimaendringer som uansett kommer – vi må ha en bærekraftig utvikling for alle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Stikkord – Klimarobust utvikling – og for å lykkes må store deler av offentlig, privat og frivillig sektor involveres og bidra.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b-NO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Status Norges utslipp 2020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b-NO"/>
              <a:t>Transport  8,4 millioner tonn CO2 ekvivalenter, Annen transport 7,3 tonn-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446D-CDE3-4568-8112-E2BBEBB2654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33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>
                <a:cs typeface="Calibri"/>
              </a:rPr>
              <a:t>Mer ambisiøse mål - SVV halvere utslippene innen 2030. 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La oss ligge i forkant av myndighetene!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Hva skal til: Oppdatere mål og krav i pågående prosjekter </a:t>
            </a:r>
            <a:r>
              <a:rPr lang="nb-NO" sz="1200" dirty="0" err="1">
                <a:cs typeface="Calibri"/>
              </a:rPr>
              <a:t>ihht</a:t>
            </a:r>
            <a:r>
              <a:rPr lang="nb-NO" sz="1200" dirty="0">
                <a:cs typeface="Calibri"/>
              </a:rPr>
              <a:t> de oppdaterte klimamålene.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-  Standardisering og samarbeid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- Kravene fra kunden – trenger felles kundekrav! Balanse mellom pris og klima</a:t>
            </a:r>
          </a:p>
          <a:p>
            <a:r>
              <a:rPr lang="nb-NO" sz="1200" dirty="0">
                <a:cs typeface="Calibri"/>
              </a:rPr>
              <a:t>Måling og dokumentasjon – baseline, må kunne settes nøytralt i en driftskontrakt. Ingen kontrakter er like. Trenger et felles bransjeverktøy!</a:t>
            </a:r>
            <a:br>
              <a:rPr lang="nb-NO" sz="1200" dirty="0">
                <a:cs typeface="Calibri"/>
              </a:rPr>
            </a:br>
            <a:r>
              <a:rPr lang="nb-NO" sz="1200" dirty="0">
                <a:cs typeface="Calibri"/>
              </a:rPr>
              <a:t>Basere baseline på evaluering. Evaluere tiltakene og effekten av tiltakene. </a:t>
            </a:r>
            <a:r>
              <a:rPr lang="nb-NO" sz="1200" dirty="0" err="1">
                <a:cs typeface="Calibri"/>
              </a:rPr>
              <a:t>Linx</a:t>
            </a:r>
            <a:r>
              <a:rPr lang="nb-NO" sz="1200" dirty="0">
                <a:cs typeface="Calibri"/>
              </a:rPr>
              <a:t> som eksempel. </a:t>
            </a:r>
            <a:r>
              <a:rPr lang="nb-NO" sz="1200" dirty="0" err="1">
                <a:cs typeface="Calibri"/>
              </a:rPr>
              <a:t>Klimator</a:t>
            </a:r>
            <a:r>
              <a:rPr lang="nb-NO" sz="1200" dirty="0">
                <a:cs typeface="Calibri"/>
              </a:rPr>
              <a:t>.</a:t>
            </a:r>
          </a:p>
          <a:p>
            <a:r>
              <a:rPr lang="nb-NO" sz="1200" dirty="0">
                <a:cs typeface="Calibri"/>
              </a:rPr>
              <a:t>Verktøy som favner hele fotavtrykket til prosjektet.</a:t>
            </a:r>
          </a:p>
          <a:p>
            <a:r>
              <a:rPr lang="nb-NO" sz="1200" dirty="0">
                <a:cs typeface="Calibri"/>
              </a:rPr>
              <a:t>Innovasjon – pushe på leverandørene av fornybare </a:t>
            </a:r>
            <a:r>
              <a:rPr lang="nb-NO" sz="1200" dirty="0" err="1">
                <a:cs typeface="Calibri"/>
              </a:rPr>
              <a:t>løsningerLæring</a:t>
            </a:r>
            <a:r>
              <a:rPr lang="nb-NO" sz="1200" dirty="0">
                <a:cs typeface="Calibri"/>
              </a:rPr>
              <a:t> &amp; evaluering og gjøre analyser for tiltak man gjør, elektrifisering. Ta kontrakten Gjøvik/Romerike?</a:t>
            </a:r>
          </a:p>
          <a:p>
            <a:r>
              <a:rPr lang="nb-NO" sz="1200" dirty="0">
                <a:cs typeface="Calibri"/>
              </a:rPr>
              <a:t>Endringsvillighet - må klare å agere raskt. Se på strukturene som gjør det mulig å skape innovative løsninger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AED5-87CE-4DF6-AB4B-E84CD34CC6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5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>
                <a:cs typeface="Calibri"/>
              </a:rPr>
              <a:t>Mer ambisiøse mål - SVV halvere utslippene innen 2030. 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La oss ligge i forkant av myndighetene!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Hva skal til: Oppdatere mål og krav i pågående prosjekter </a:t>
            </a:r>
            <a:r>
              <a:rPr lang="nb-NO" sz="1200" dirty="0" err="1">
                <a:cs typeface="Calibri"/>
              </a:rPr>
              <a:t>ihht</a:t>
            </a:r>
            <a:r>
              <a:rPr lang="nb-NO" sz="1200" dirty="0">
                <a:cs typeface="Calibri"/>
              </a:rPr>
              <a:t> de oppdaterte klimamålene.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-  Standardisering og samarbeid</a:t>
            </a:r>
          </a:p>
          <a:p>
            <a:pPr marL="0" indent="0">
              <a:buNone/>
            </a:pPr>
            <a:r>
              <a:rPr lang="nb-NO" sz="1200" dirty="0">
                <a:cs typeface="Calibri"/>
              </a:rPr>
              <a:t>- Kravene fra kunden – trenger felles kundekrav! Balanse mellom pris og klima</a:t>
            </a:r>
          </a:p>
          <a:p>
            <a:r>
              <a:rPr lang="nb-NO" sz="1200" dirty="0">
                <a:cs typeface="Calibri"/>
              </a:rPr>
              <a:t>Måling og dokumentasjon – baseline, må kunne settes nøytralt i en driftskontrakt. Ingen kontrakter er like. Trenger et felles bransjeverktøy!</a:t>
            </a:r>
            <a:br>
              <a:rPr lang="nb-NO" sz="1200" dirty="0">
                <a:cs typeface="Calibri"/>
              </a:rPr>
            </a:br>
            <a:r>
              <a:rPr lang="nb-NO" sz="1200" dirty="0">
                <a:cs typeface="Calibri"/>
              </a:rPr>
              <a:t>Basere baseline på evaluering. Evaluere tiltakene og effekten av tiltakene. </a:t>
            </a:r>
            <a:r>
              <a:rPr lang="nb-NO" sz="1200" dirty="0" err="1">
                <a:cs typeface="Calibri"/>
              </a:rPr>
              <a:t>Linx</a:t>
            </a:r>
            <a:r>
              <a:rPr lang="nb-NO" sz="1200" dirty="0">
                <a:cs typeface="Calibri"/>
              </a:rPr>
              <a:t> som eksempel. </a:t>
            </a:r>
            <a:r>
              <a:rPr lang="nb-NO" sz="1200" dirty="0" err="1">
                <a:cs typeface="Calibri"/>
              </a:rPr>
              <a:t>Klimator</a:t>
            </a:r>
            <a:r>
              <a:rPr lang="nb-NO" sz="1200" dirty="0">
                <a:cs typeface="Calibri"/>
              </a:rPr>
              <a:t>.</a:t>
            </a:r>
          </a:p>
          <a:p>
            <a:r>
              <a:rPr lang="nb-NO" sz="1200" dirty="0">
                <a:cs typeface="Calibri"/>
              </a:rPr>
              <a:t>Verktøy som favner hele fotavtrykket til prosjektet.</a:t>
            </a:r>
          </a:p>
          <a:p>
            <a:r>
              <a:rPr lang="nb-NO" sz="1200" dirty="0">
                <a:cs typeface="Calibri"/>
              </a:rPr>
              <a:t>Innovasjon – pushe på leverandørene av fornybare </a:t>
            </a:r>
            <a:r>
              <a:rPr lang="nb-NO" sz="1200" dirty="0" err="1">
                <a:cs typeface="Calibri"/>
              </a:rPr>
              <a:t>løsningerLæring</a:t>
            </a:r>
            <a:r>
              <a:rPr lang="nb-NO" sz="1200" dirty="0">
                <a:cs typeface="Calibri"/>
              </a:rPr>
              <a:t> &amp; evaluering og gjøre analyser for tiltak man gjør, elektrifisering. Ta kontrakten Gjøvik/Romerike?</a:t>
            </a:r>
          </a:p>
          <a:p>
            <a:r>
              <a:rPr lang="nb-NO" sz="1200" dirty="0">
                <a:cs typeface="Calibri"/>
              </a:rPr>
              <a:t>Endringsvillighet - må klare å agere raskt. Se på strukturene som gjør det mulig å skape innovative løsninger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2AED5-87CE-4DF6-AB4B-E84CD34CC6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0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ED72669-5BA7-B647-981D-73A3D9137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0" b="27596"/>
          <a:stretch/>
        </p:blipFill>
        <p:spPr>
          <a:xfrm>
            <a:off x="-6933" y="1"/>
            <a:ext cx="12198933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B2E7682-7EFD-5647-AB75-92565793C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9" y="841375"/>
            <a:ext cx="6071991" cy="20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gang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594391ED-AEE2-7B4C-BB10-62F0CB072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7" r="30898" b="20086"/>
          <a:stretch/>
        </p:blipFill>
        <p:spPr>
          <a:xfrm>
            <a:off x="3460553" y="-1"/>
            <a:ext cx="8731448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9" y="1603160"/>
            <a:ext cx="5120937" cy="2979474"/>
          </a:xfrm>
        </p:spPr>
        <p:txBody>
          <a:bodyPr tIns="0" bIns="0" anchor="t">
            <a:normAutofit/>
          </a:bodyPr>
          <a:lstStyle>
            <a:lvl1pPr algn="l">
              <a:lnSpc>
                <a:spcPct val="100000"/>
              </a:lnSpc>
              <a:defRPr sz="4000" baseline="0">
                <a:solidFill>
                  <a:schemeClr val="accent2"/>
                </a:solidFill>
                <a:latin typeface="Poppins SemiBold"/>
              </a:defRPr>
            </a:lvl1pPr>
          </a:lstStyle>
          <a:p>
            <a:r>
              <a:rPr lang="nb-NO"/>
              <a:t>Klikk for å legge til navn på kapittel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D0C1B6E-A0FD-A540-8A6C-95455DC15DE1}" type="datetime1">
              <a:rPr lang="nb-NO" smtClean="0"/>
              <a:t>18.03.2022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D58F24-1023-6242-A920-A2E7041D20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ngang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594391ED-AEE2-7B4C-BB10-62F0CB072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7" r="30898" b="20086"/>
          <a:stretch/>
        </p:blipFill>
        <p:spPr>
          <a:xfrm>
            <a:off x="3460553" y="-1"/>
            <a:ext cx="8731448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9" y="1603159"/>
            <a:ext cx="5120937" cy="3023551"/>
          </a:xfrm>
        </p:spPr>
        <p:txBody>
          <a:bodyPr tIns="0" bIns="0" anchor="t">
            <a:normAutofit/>
          </a:bodyPr>
          <a:lstStyle>
            <a:lvl1pPr algn="l">
              <a:lnSpc>
                <a:spcPct val="100000"/>
              </a:lnSpc>
              <a:defRPr sz="4000" baseline="0">
                <a:solidFill>
                  <a:schemeClr val="tx1"/>
                </a:solidFill>
                <a:latin typeface="Poppins SemiBold"/>
              </a:defRPr>
            </a:lvl1pPr>
          </a:lstStyle>
          <a:p>
            <a:r>
              <a:rPr lang="nb-NO"/>
              <a:t>Klikk for å legge til navn på kapittel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D0C1B6E-A0FD-A540-8A6C-95455DC15DE1}" type="datetime1">
              <a:rPr lang="nb-NO" smtClean="0"/>
              <a:pPr/>
              <a:t>18.03.2022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952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inngang med ingres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A8CF798-2972-FD4B-BBD7-52635BC6A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7" r="30898" b="20086"/>
          <a:stretch/>
        </p:blipFill>
        <p:spPr>
          <a:xfrm>
            <a:off x="3460553" y="-1"/>
            <a:ext cx="8731448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9" y="1165495"/>
            <a:ext cx="5120937" cy="1655763"/>
          </a:xfrm>
        </p:spPr>
        <p:txBody>
          <a:bodyPr tIns="0" bIns="0" anchor="b">
            <a:normAutofit/>
          </a:bodyPr>
          <a:lstStyle>
            <a:lvl1pPr algn="l">
              <a:lnSpc>
                <a:spcPct val="100000"/>
              </a:lnSpc>
              <a:defRPr sz="4000" baseline="0">
                <a:solidFill>
                  <a:schemeClr val="accent2"/>
                </a:solidFill>
                <a:latin typeface="Poppins SemiBold"/>
              </a:defRPr>
            </a:lvl1pPr>
          </a:lstStyle>
          <a:p>
            <a:r>
              <a:rPr lang="nb-NO"/>
              <a:t>Klikk for å legge til navn på kapittel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212933"/>
            <a:ext cx="5120936" cy="1338127"/>
          </a:xfrm>
        </p:spPr>
        <p:txBody>
          <a:bodyPr wrap="square" tIns="0" bIns="0">
            <a:normAutofit/>
          </a:bodyPr>
          <a:lstStyle>
            <a:lvl1pPr marL="0" indent="0" algn="l">
              <a:lnSpc>
                <a:spcPts val="1720"/>
              </a:lnSpc>
              <a:buNone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D0C1B6E-A0FD-A540-8A6C-95455DC15DE1}" type="datetime1">
              <a:rPr lang="nb-NO" smtClean="0"/>
              <a:t>18.03.2022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263E6E-3FF4-D546-B745-37636CCAB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inngang med ingres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50E857-B616-9040-B3C0-8AA660302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7" r="30898" b="20086"/>
          <a:stretch/>
        </p:blipFill>
        <p:spPr>
          <a:xfrm>
            <a:off x="3460553" y="-1"/>
            <a:ext cx="8731448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9" y="1165495"/>
            <a:ext cx="5120937" cy="1655763"/>
          </a:xfrm>
        </p:spPr>
        <p:txBody>
          <a:bodyPr tIns="0" bIns="0" anchor="b">
            <a:normAutofit/>
          </a:bodyPr>
          <a:lstStyle>
            <a:lvl1pPr algn="l">
              <a:lnSpc>
                <a:spcPct val="100000"/>
              </a:lnSpc>
              <a:defRPr sz="4000" baseline="0">
                <a:solidFill>
                  <a:schemeClr val="tx1"/>
                </a:solidFill>
                <a:latin typeface="Poppins SemiBold"/>
              </a:defRPr>
            </a:lvl1pPr>
          </a:lstStyle>
          <a:p>
            <a:r>
              <a:rPr lang="nb-NO"/>
              <a:t>Klikk for å legge til navn på kapittel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212933"/>
            <a:ext cx="5120936" cy="1338127"/>
          </a:xfrm>
        </p:spPr>
        <p:txBody>
          <a:bodyPr wrap="square" tIns="0" bIns="0">
            <a:normAutofit/>
          </a:bodyPr>
          <a:lstStyle>
            <a:lvl1pPr marL="0" indent="0" algn="l">
              <a:lnSpc>
                <a:spcPts val="1720"/>
              </a:lnSpc>
              <a:buNone/>
              <a:defRPr sz="11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D0C1B6E-A0FD-A540-8A6C-95455DC15DE1}" type="datetime1">
              <a:rPr lang="nb-NO" smtClean="0"/>
              <a:pPr/>
              <a:t>18.03.2022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72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8" y="1195754"/>
            <a:ext cx="10654993" cy="4470399"/>
          </a:xfrm>
        </p:spPr>
        <p:txBody>
          <a:bodyPr tIns="0" bIns="0"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solidFill>
                  <a:schemeClr val="accent1"/>
                </a:solidFill>
                <a:latin typeface="Poppins SemiBold"/>
              </a:defRPr>
            </a:lvl1pPr>
          </a:lstStyle>
          <a:p>
            <a:r>
              <a:rPr lang="nb-NO"/>
              <a:t>Klikk for å sette </a:t>
            </a:r>
            <a:br>
              <a:rPr lang="nb-NO"/>
            </a:br>
            <a:r>
              <a:rPr lang="nb-NO"/>
              <a:t>inn sitat/tekst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E30CE77-9EDE-F44A-8703-68751475EB10}" type="datetime1">
              <a:rPr lang="nb-NO" smtClean="0"/>
              <a:t>18.03.2022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A1296F-77D1-9846-8A0E-4C9E42D7C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1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ta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8" y="1195754"/>
            <a:ext cx="10654993" cy="4470399"/>
          </a:xfrm>
        </p:spPr>
        <p:txBody>
          <a:bodyPr tIns="0" bIns="0"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solidFill>
                  <a:schemeClr val="bg1"/>
                </a:solidFill>
                <a:latin typeface="Poppins SemiBold"/>
              </a:defRPr>
            </a:lvl1pPr>
          </a:lstStyle>
          <a:p>
            <a:r>
              <a:rPr lang="nb-NO"/>
              <a:t>Klikk for å sette </a:t>
            </a:r>
            <a:br>
              <a:rPr lang="nb-NO"/>
            </a:br>
            <a:r>
              <a:rPr lang="nb-NO"/>
              <a:t>inn sitat/tekst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E30CE77-9EDE-F44A-8703-68751475EB10}" type="datetime1">
              <a:rPr lang="nb-NO" smtClean="0"/>
              <a:t>18.03.2022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F861BD4-3C97-8940-8123-4DB8364CA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8" y="1195754"/>
            <a:ext cx="10654993" cy="4470399"/>
          </a:xfrm>
        </p:spPr>
        <p:txBody>
          <a:bodyPr tIns="0" bIns="0"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solidFill>
                  <a:schemeClr val="accent2"/>
                </a:solidFill>
                <a:latin typeface="Poppins SemiBold"/>
              </a:defRPr>
            </a:lvl1pPr>
          </a:lstStyle>
          <a:p>
            <a:r>
              <a:rPr lang="nb-NO"/>
              <a:t>Klikk for å sette </a:t>
            </a:r>
            <a:br>
              <a:rPr lang="nb-NO"/>
            </a:br>
            <a:r>
              <a:rPr lang="nb-NO"/>
              <a:t>inn sitat/tekst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E30CE77-9EDE-F44A-8703-68751475EB10}" type="datetime1">
              <a:rPr lang="nb-NO" smtClean="0"/>
              <a:t>18.03.2022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C5E6563-65BA-8848-8F14-ACA7B0B6A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8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098" y="1195754"/>
            <a:ext cx="10654993" cy="4470399"/>
          </a:xfrm>
        </p:spPr>
        <p:txBody>
          <a:bodyPr tIns="0" bIns="0"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solidFill>
                  <a:schemeClr val="tx1"/>
                </a:solidFill>
                <a:latin typeface="Poppins SemiBold"/>
              </a:defRPr>
            </a:lvl1pPr>
          </a:lstStyle>
          <a:p>
            <a:r>
              <a:rPr lang="nb-NO"/>
              <a:t>Klikk for å sette </a:t>
            </a:r>
            <a:br>
              <a:rPr lang="nb-NO"/>
            </a:br>
            <a:r>
              <a:rPr lang="nb-NO"/>
              <a:t>inn sitat/tekst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E30CE77-9EDE-F44A-8703-68751475EB10}" type="datetime1">
              <a:rPr lang="nb-NO" smtClean="0"/>
              <a:pPr/>
              <a:t>18.03.2022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27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spalter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74134" y="1307399"/>
            <a:ext cx="10649041" cy="779309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1D72B5FE-5DFE-4544-AD73-94F85E21BA6D}"/>
              </a:ext>
            </a:extLst>
          </p:cNvPr>
          <p:cNvSpPr>
            <a:spLocks noGrp="1" noChangeAspect="1"/>
          </p:cNvSpPr>
          <p:nvPr>
            <p:ph idx="10"/>
          </p:nvPr>
        </p:nvSpPr>
        <p:spPr>
          <a:xfrm>
            <a:off x="774133" y="3721916"/>
            <a:ext cx="2930359" cy="148491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869E2EA-EB1C-1B41-8E27-5B61F52CE482}"/>
              </a:ext>
            </a:extLst>
          </p:cNvPr>
          <p:cNvSpPr>
            <a:spLocks noGrp="1" noChangeAspect="1"/>
          </p:cNvSpPr>
          <p:nvPr>
            <p:ph idx="12"/>
          </p:nvPr>
        </p:nvSpPr>
        <p:spPr>
          <a:xfrm>
            <a:off x="8492816" y="3721916"/>
            <a:ext cx="2930359" cy="148491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E2BBB49C-E200-4E41-994F-EBCACCAF0313}"/>
              </a:ext>
            </a:extLst>
          </p:cNvPr>
          <p:cNvSpPr>
            <a:spLocks noGrp="1" noChangeAspect="1"/>
          </p:cNvSpPr>
          <p:nvPr>
            <p:ph idx="14"/>
          </p:nvPr>
        </p:nvSpPr>
        <p:spPr>
          <a:xfrm>
            <a:off x="4647647" y="3721916"/>
            <a:ext cx="2930359" cy="148491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768350" y="3978275"/>
            <a:ext cx="2930359" cy="1685925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 marL="457177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353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3pPr>
            <a:lvl4pPr marL="1371531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4pPr>
            <a:lvl5pPr marL="1828709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6">
            <a:extLst>
              <a:ext uri="{FF2B5EF4-FFF2-40B4-BE49-F238E27FC236}">
                <a16:creationId xmlns:a16="http://schemas.microsoft.com/office/drawing/2014/main" id="{D5ECA1B1-0AD1-7642-A543-D0709CAA0E20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4647647" y="3978275"/>
            <a:ext cx="2930359" cy="1685925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 marL="457177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353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3pPr>
            <a:lvl4pPr marL="1371531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4pPr>
            <a:lvl5pPr marL="1828709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6">
            <a:extLst>
              <a:ext uri="{FF2B5EF4-FFF2-40B4-BE49-F238E27FC236}">
                <a16:creationId xmlns:a16="http://schemas.microsoft.com/office/drawing/2014/main" id="{61EF3AFA-02FC-4441-9628-5C4BF00ADAF7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8492816" y="3978275"/>
            <a:ext cx="2930359" cy="1685925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 marL="457177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353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3pPr>
            <a:lvl4pPr marL="1371531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4pPr>
            <a:lvl5pPr marL="1828709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E3BDADC-DD47-6A4E-86DA-D954832A1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7647" y="2316079"/>
            <a:ext cx="1507661" cy="124546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DB07A2D-332A-224D-9DD2-B2704B5E80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133" y="2316079"/>
            <a:ext cx="1501107" cy="124546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95A77E4-F0B9-D740-8B3A-F73AE153CA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2816" y="2316079"/>
            <a:ext cx="1501107" cy="12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307399"/>
            <a:ext cx="10649041" cy="779309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1D72B5FE-5DFE-4544-AD73-94F85E21BA6D}"/>
              </a:ext>
            </a:extLst>
          </p:cNvPr>
          <p:cNvSpPr>
            <a:spLocks noGrp="1" noChangeAspect="1"/>
          </p:cNvSpPr>
          <p:nvPr>
            <p:ph idx="10"/>
          </p:nvPr>
        </p:nvSpPr>
        <p:spPr>
          <a:xfrm>
            <a:off x="774133" y="3721916"/>
            <a:ext cx="2930359" cy="148491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869E2EA-EB1C-1B41-8E27-5B61F52CE482}"/>
              </a:ext>
            </a:extLst>
          </p:cNvPr>
          <p:cNvSpPr>
            <a:spLocks noGrp="1" noChangeAspect="1"/>
          </p:cNvSpPr>
          <p:nvPr>
            <p:ph idx="12"/>
          </p:nvPr>
        </p:nvSpPr>
        <p:spPr>
          <a:xfrm>
            <a:off x="8492816" y="3721916"/>
            <a:ext cx="2930359" cy="148491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E2BBB49C-E200-4E41-994F-EBCACCAF0313}"/>
              </a:ext>
            </a:extLst>
          </p:cNvPr>
          <p:cNvSpPr>
            <a:spLocks noGrp="1" noChangeAspect="1"/>
          </p:cNvSpPr>
          <p:nvPr>
            <p:ph idx="14"/>
          </p:nvPr>
        </p:nvSpPr>
        <p:spPr>
          <a:xfrm>
            <a:off x="4647647" y="3721916"/>
            <a:ext cx="2930359" cy="148491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768350" y="3978275"/>
            <a:ext cx="2930359" cy="1685925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 marL="457177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353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3pPr>
            <a:lvl4pPr marL="1371531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4pPr>
            <a:lvl5pPr marL="1828709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6">
            <a:extLst>
              <a:ext uri="{FF2B5EF4-FFF2-40B4-BE49-F238E27FC236}">
                <a16:creationId xmlns:a16="http://schemas.microsoft.com/office/drawing/2014/main" id="{D5ECA1B1-0AD1-7642-A543-D0709CAA0E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7647" y="3978275"/>
            <a:ext cx="2930359" cy="1685925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 marL="457177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353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3pPr>
            <a:lvl4pPr marL="1371531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4pPr>
            <a:lvl5pPr marL="1828709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6">
            <a:extLst>
              <a:ext uri="{FF2B5EF4-FFF2-40B4-BE49-F238E27FC236}">
                <a16:creationId xmlns:a16="http://schemas.microsoft.com/office/drawing/2014/main" id="{61EF3AFA-02FC-4441-9628-5C4BF00AD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92816" y="3978275"/>
            <a:ext cx="2930359" cy="1685925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1pPr>
            <a:lvl2pPr marL="457177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2pPr>
            <a:lvl3pPr marL="914353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3pPr>
            <a:lvl4pPr marL="1371531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4pPr>
            <a:lvl5pPr marL="1828709" indent="0">
              <a:lnSpc>
                <a:spcPct val="100000"/>
              </a:lnSpc>
              <a:buNone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802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ED72669-5BA7-B647-981D-73A3D91371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" t="1812" r="770" b="27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AE22E16-9D8E-5444-85D0-782D5A7E08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90" y="841375"/>
            <a:ext cx="6071991" cy="20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180021"/>
            <a:ext cx="10643731" cy="906688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344615"/>
            <a:ext cx="10643730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262057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180021"/>
            <a:ext cx="10643731" cy="906688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934181"/>
            <a:ext cx="4993618" cy="2739787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" name="Plassholder for tekst 26">
            <a:extLst>
              <a:ext uri="{FF2B5EF4-FFF2-40B4-BE49-F238E27FC236}">
                <a16:creationId xmlns:a16="http://schemas.microsoft.com/office/drawing/2014/main" id="{81E0798A-3118-D94F-90EE-1B7D4CFEBE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4247" y="2934181"/>
            <a:ext cx="4993618" cy="2739788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9" name="Plassholder for tekst 26">
            <a:extLst>
              <a:ext uri="{FF2B5EF4-FFF2-40B4-BE49-F238E27FC236}">
                <a16:creationId xmlns:a16="http://schemas.microsoft.com/office/drawing/2014/main" id="{A4F28002-C56C-DD46-B856-38F99E0D8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135" y="2344616"/>
            <a:ext cx="4993618" cy="4101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1" i="0"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0" name="Plassholder for tekst 26">
            <a:extLst>
              <a:ext uri="{FF2B5EF4-FFF2-40B4-BE49-F238E27FC236}">
                <a16:creationId xmlns:a16="http://schemas.microsoft.com/office/drawing/2014/main" id="{263E57FC-5CDD-7746-94FE-8983D4BCD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4247" y="2344616"/>
            <a:ext cx="4993618" cy="4101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1" i="0"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196643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180021"/>
            <a:ext cx="10643731" cy="906688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" name="Plassholder for tekst 26">
            <a:extLst>
              <a:ext uri="{FF2B5EF4-FFF2-40B4-BE49-F238E27FC236}">
                <a16:creationId xmlns:a16="http://schemas.microsoft.com/office/drawing/2014/main" id="{81E0798A-3118-D94F-90EE-1B7D4CFEBE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4247" y="2344615"/>
            <a:ext cx="4993618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220213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ullets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180021"/>
            <a:ext cx="10643731" cy="906688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10643730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00317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ullets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180021"/>
            <a:ext cx="10643731" cy="906688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934179"/>
            <a:ext cx="4993618" cy="2739789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26">
            <a:extLst>
              <a:ext uri="{FF2B5EF4-FFF2-40B4-BE49-F238E27FC236}">
                <a16:creationId xmlns:a16="http://schemas.microsoft.com/office/drawing/2014/main" id="{C14EA1AB-FB0D-044E-934D-9D409B4242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135" y="2344616"/>
            <a:ext cx="4993618" cy="4101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1" i="0"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0" name="Plassholder for tekst 26">
            <a:extLst>
              <a:ext uri="{FF2B5EF4-FFF2-40B4-BE49-F238E27FC236}">
                <a16:creationId xmlns:a16="http://schemas.microsoft.com/office/drawing/2014/main" id="{E01144E1-DDE7-D64F-897E-D4E3ED86F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4247" y="2344616"/>
            <a:ext cx="4993618" cy="4101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1" i="0"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1" name="Plassholder for tekst 26">
            <a:extLst>
              <a:ext uri="{FF2B5EF4-FFF2-40B4-BE49-F238E27FC236}">
                <a16:creationId xmlns:a16="http://schemas.microsoft.com/office/drawing/2014/main" id="{A6A0D710-DAAF-BB44-867D-B1DB784E5B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24247" y="2934179"/>
            <a:ext cx="4993618" cy="2739789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612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bullets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1180021"/>
            <a:ext cx="10643731" cy="906688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tekst 26">
            <a:extLst>
              <a:ext uri="{FF2B5EF4-FFF2-40B4-BE49-F238E27FC236}">
                <a16:creationId xmlns:a16="http://schemas.microsoft.com/office/drawing/2014/main" id="{9F7C53AA-2261-874E-A9E9-A37D7B7017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4247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10088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007615B-9C98-8341-955B-D1EBAB6289C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424244" y="771721"/>
            <a:ext cx="4993621" cy="608627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26">
            <a:extLst>
              <a:ext uri="{FF2B5EF4-FFF2-40B4-BE49-F238E27FC236}">
                <a16:creationId xmlns:a16="http://schemas.microsoft.com/office/drawing/2014/main" id="{79887E88-9262-E248-84C4-6E740AB217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8C51D4B8-7866-E74F-9A20-4FB876017F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644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007615B-9C98-8341-955B-D1EBAB6289C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424244" y="1641232"/>
            <a:ext cx="5767756" cy="4032738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6" name="Plassholder for tekst 26">
            <a:extLst>
              <a:ext uri="{FF2B5EF4-FFF2-40B4-BE49-F238E27FC236}">
                <a16:creationId xmlns:a16="http://schemas.microsoft.com/office/drawing/2014/main" id="{FADAF65D-1573-854A-8126-985A812044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482143B5-D669-8848-AAEC-D96C5DA9E7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99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007615B-9C98-8341-955B-D1EBAB6289C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33475" y="1633365"/>
            <a:ext cx="2008556" cy="2094573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31E2C61E-A1B4-634E-AE3A-E05CC40E096D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96921" y="0"/>
            <a:ext cx="2820944" cy="345439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03C74691-F1EE-8242-BA2E-2FA6B10328D3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267936" y="4251569"/>
            <a:ext cx="3587263" cy="260643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2" name="Plassholder for tekst 26">
            <a:extLst>
              <a:ext uri="{FF2B5EF4-FFF2-40B4-BE49-F238E27FC236}">
                <a16:creationId xmlns:a16="http://schemas.microsoft.com/office/drawing/2014/main" id="{A3EF63F1-1D55-C042-9956-9EB8910443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12AB3A-A72A-4240-B91F-19D4AA565B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020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007615B-9C98-8341-955B-D1EBAB6289C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424244" y="771721"/>
            <a:ext cx="4993621" cy="608627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26">
            <a:extLst>
              <a:ext uri="{FF2B5EF4-FFF2-40B4-BE49-F238E27FC236}">
                <a16:creationId xmlns:a16="http://schemas.microsoft.com/office/drawing/2014/main" id="{8E194A80-DDC4-0643-8923-3FDC5113C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79459DD-20E6-DD4C-B918-BC2CAFE427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08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bil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E786373-5EBF-5A49-A2EF-1D9023DEB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" t="763" r="771" b="2902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25643C1-D54E-1648-9DE6-7FAD37B978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90" y="841375"/>
            <a:ext cx="6071991" cy="20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10" name="Plassholder for tekst 26">
            <a:extLst>
              <a:ext uri="{FF2B5EF4-FFF2-40B4-BE49-F238E27FC236}">
                <a16:creationId xmlns:a16="http://schemas.microsoft.com/office/drawing/2014/main" id="{8E194A80-DDC4-0643-8923-3FDC5113C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48F1758F-ED66-0E47-AE00-D0D4D4E5257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424244" y="1641232"/>
            <a:ext cx="5767756" cy="4032738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0A0B93E-E910-F94F-B76F-4B99E94C4E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894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10" name="Plassholder for tekst 26">
            <a:extLst>
              <a:ext uri="{FF2B5EF4-FFF2-40B4-BE49-F238E27FC236}">
                <a16:creationId xmlns:a16="http://schemas.microsoft.com/office/drawing/2014/main" id="{8E194A80-DDC4-0643-8923-3FDC5113C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B1F4B819-CC0D-8242-93EA-C8293E01117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33475" y="1633365"/>
            <a:ext cx="2008556" cy="2094573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D5C29081-7817-AE47-96DD-BE4CA41EFAAD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96921" y="0"/>
            <a:ext cx="2820944" cy="345439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E47A6D95-A055-ED48-9D9D-18AF2965549A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267936" y="4251569"/>
            <a:ext cx="3587263" cy="260643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D6BCE92-0EE1-FF4E-98C0-24340DB4C5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2472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77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322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C8070A5-2AD8-D941-8AB9-453C67F0BE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5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F49016E-ECD5-894C-A42E-DA67F8F85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17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og bil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8CDBE623-46DA-6C4A-8D91-94CB03919E7C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7391A6-8116-AE46-90DB-EF38BFA72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953" y="452863"/>
            <a:ext cx="1090494" cy="3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3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B37B51D8-8D37-854D-8548-DA06C5A87C0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0" y="449385"/>
            <a:ext cx="5650523" cy="5955752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3330DA6-27F6-A94D-829B-3D1892093F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315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akgrunn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28" name="Plassholder for tekst 26">
            <a:extLst>
              <a:ext uri="{FF2B5EF4-FFF2-40B4-BE49-F238E27FC236}">
                <a16:creationId xmlns:a16="http://schemas.microsoft.com/office/drawing/2014/main" id="{5C79986A-3864-AA4C-9508-CD834E33B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225425" indent="-225425">
              <a:lnSpc>
                <a:spcPts val="1720"/>
              </a:lnSpc>
              <a:buClr>
                <a:schemeClr val="accent1"/>
              </a:buClr>
              <a:buSzPct val="130000"/>
              <a:buFontTx/>
              <a:buBlip>
                <a:blip r:embed="rId2"/>
              </a:buBlip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225425" indent="131763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133350">
              <a:lnSpc>
                <a:spcPts val="1720"/>
              </a:lnSpc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5B4C814-BF78-7342-8FA3-BA02E713CBCE}"/>
              </a:ext>
            </a:extLst>
          </p:cNvPr>
          <p:cNvSpPr/>
          <p:nvPr userDrawn="1"/>
        </p:nvSpPr>
        <p:spPr>
          <a:xfrm>
            <a:off x="6096000" y="452863"/>
            <a:ext cx="5650523" cy="5955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778CE9B6-8024-0449-A8F6-A1D7168AD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49385"/>
            <a:ext cx="5650523" cy="595575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9B1B0B8-CCB8-9B40-8CA6-C5F8115210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034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med bakgrunn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5B4C814-BF78-7342-8FA3-BA02E713CBCE}"/>
              </a:ext>
            </a:extLst>
          </p:cNvPr>
          <p:cNvSpPr/>
          <p:nvPr userDrawn="1"/>
        </p:nvSpPr>
        <p:spPr>
          <a:xfrm>
            <a:off x="6096000" y="452863"/>
            <a:ext cx="5650523" cy="5955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778CE9B6-8024-0449-A8F6-A1D7168AD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49385"/>
            <a:ext cx="5650523" cy="595575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1" name="Plassholder for tekst 26">
            <a:extLst>
              <a:ext uri="{FF2B5EF4-FFF2-40B4-BE49-F238E27FC236}">
                <a16:creationId xmlns:a16="http://schemas.microsoft.com/office/drawing/2014/main" id="{B594FC02-A6D2-454E-99D1-B627B8B514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35" y="2344615"/>
            <a:ext cx="4993618" cy="3329354"/>
          </a:xfrm>
        </p:spPr>
        <p:txBody>
          <a:bodyPr>
            <a:normAutofit/>
          </a:bodyPr>
          <a:lstStyle>
            <a:lvl1pPr marL="0" indent="0">
              <a:lnSpc>
                <a:spcPts val="1720"/>
              </a:lnSpc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2FAC1B3-C7C9-F44E-AB97-249DA083F3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6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bil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E786373-5EBF-5A49-A2EF-1D9023DEB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" t="763" r="13208" b="378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381433C-0D69-0744-94C0-4AD1BAFA0A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9" y="841375"/>
            <a:ext cx="6071991" cy="20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4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5AB68-FEB4-0140-BFAA-56E048A0D5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74134" y="1307399"/>
            <a:ext cx="10649041" cy="779309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DBC5CE-FCFF-F341-883A-7414303AC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1D72B5FE-5DFE-4544-AD73-94F85E21BA6D}"/>
              </a:ext>
            </a:extLst>
          </p:cNvPr>
          <p:cNvSpPr>
            <a:spLocks noGrp="1" noChangeAspect="1"/>
          </p:cNvSpPr>
          <p:nvPr>
            <p:ph idx="10" hasCustomPrompt="1"/>
          </p:nvPr>
        </p:nvSpPr>
        <p:spPr>
          <a:xfrm>
            <a:off x="774134" y="356365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A1F8300E-A3D2-234D-A8AB-DF26D5910ACF}"/>
              </a:ext>
            </a:extLst>
          </p:cNvPr>
          <p:cNvSpPr>
            <a:spLocks noGrp="1" noChangeAspect="1"/>
          </p:cNvSpPr>
          <p:nvPr>
            <p:ph idx="11" hasCustomPrompt="1"/>
          </p:nvPr>
        </p:nvSpPr>
        <p:spPr>
          <a:xfrm>
            <a:off x="774134" y="373950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52C19B70-D0F8-954F-B1E2-E88366A12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134" y="234561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32" name="Plassholder for innhold 2">
            <a:extLst>
              <a:ext uri="{FF2B5EF4-FFF2-40B4-BE49-F238E27FC236}">
                <a16:creationId xmlns:a16="http://schemas.microsoft.com/office/drawing/2014/main" id="{1753B1F8-ED4C-DF4F-A7A1-AD9BE7E59B77}"/>
              </a:ext>
            </a:extLst>
          </p:cNvPr>
          <p:cNvSpPr>
            <a:spLocks noGrp="1" noChangeAspect="1"/>
          </p:cNvSpPr>
          <p:nvPr>
            <p:ph idx="13" hasCustomPrompt="1"/>
          </p:nvPr>
        </p:nvSpPr>
        <p:spPr>
          <a:xfrm>
            <a:off x="2743611" y="356365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3" name="Plassholder for innhold 2">
            <a:extLst>
              <a:ext uri="{FF2B5EF4-FFF2-40B4-BE49-F238E27FC236}">
                <a16:creationId xmlns:a16="http://schemas.microsoft.com/office/drawing/2014/main" id="{E6A09413-1E36-F847-B5D3-E6B5DC3FD814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2743611" y="373950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34" name="Plassholder for bilde 25">
            <a:extLst>
              <a:ext uri="{FF2B5EF4-FFF2-40B4-BE49-F238E27FC236}">
                <a16:creationId xmlns:a16="http://schemas.microsoft.com/office/drawing/2014/main" id="{8D08875E-1894-A745-95A6-914C4C1297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43611" y="234561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0D19835D-4145-CA46-B642-E6C04092971C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718949" y="356365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6" name="Plassholder for innhold 2">
            <a:extLst>
              <a:ext uri="{FF2B5EF4-FFF2-40B4-BE49-F238E27FC236}">
                <a16:creationId xmlns:a16="http://schemas.microsoft.com/office/drawing/2014/main" id="{E5F69600-F8CA-A04E-B7C2-21176FAFE66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718949" y="373950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37" name="Plassholder for bilde 25">
            <a:extLst>
              <a:ext uri="{FF2B5EF4-FFF2-40B4-BE49-F238E27FC236}">
                <a16:creationId xmlns:a16="http://schemas.microsoft.com/office/drawing/2014/main" id="{4CC216A8-D4DC-A847-B514-4F69A4061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18949" y="234561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685320EA-7EF8-4E4E-971D-C3907E2F91B1}"/>
              </a:ext>
            </a:extLst>
          </p:cNvPr>
          <p:cNvSpPr>
            <a:spLocks noGrp="1" noChangeAspect="1"/>
          </p:cNvSpPr>
          <p:nvPr>
            <p:ph idx="19" hasCustomPrompt="1"/>
          </p:nvPr>
        </p:nvSpPr>
        <p:spPr>
          <a:xfrm>
            <a:off x="6706011" y="356365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8B00CD93-8396-BA4E-AE94-35D37CE86D24}"/>
              </a:ext>
            </a:extLst>
          </p:cNvPr>
          <p:cNvSpPr>
            <a:spLocks noGrp="1" noChangeAspect="1"/>
          </p:cNvSpPr>
          <p:nvPr>
            <p:ph idx="20" hasCustomPrompt="1"/>
          </p:nvPr>
        </p:nvSpPr>
        <p:spPr>
          <a:xfrm>
            <a:off x="6706011" y="373950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40" name="Plassholder for bilde 25">
            <a:extLst>
              <a:ext uri="{FF2B5EF4-FFF2-40B4-BE49-F238E27FC236}">
                <a16:creationId xmlns:a16="http://schemas.microsoft.com/office/drawing/2014/main" id="{F9FA6E60-57F0-1F47-8978-FA50E1D83AB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06011" y="234561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41" name="Plassholder for innhold 2">
            <a:extLst>
              <a:ext uri="{FF2B5EF4-FFF2-40B4-BE49-F238E27FC236}">
                <a16:creationId xmlns:a16="http://schemas.microsoft.com/office/drawing/2014/main" id="{9D424DEC-5D29-944F-8D6A-FDEA6CC8F3C5}"/>
              </a:ext>
            </a:extLst>
          </p:cNvPr>
          <p:cNvSpPr>
            <a:spLocks noGrp="1" noChangeAspect="1"/>
          </p:cNvSpPr>
          <p:nvPr>
            <p:ph idx="22" hasCustomPrompt="1"/>
          </p:nvPr>
        </p:nvSpPr>
        <p:spPr>
          <a:xfrm>
            <a:off x="8687211" y="356365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innhold 2">
            <a:extLst>
              <a:ext uri="{FF2B5EF4-FFF2-40B4-BE49-F238E27FC236}">
                <a16:creationId xmlns:a16="http://schemas.microsoft.com/office/drawing/2014/main" id="{B89DA2E6-0B06-994F-B416-F28026750AE0}"/>
              </a:ext>
            </a:extLst>
          </p:cNvPr>
          <p:cNvSpPr>
            <a:spLocks noGrp="1" noChangeAspect="1"/>
          </p:cNvSpPr>
          <p:nvPr>
            <p:ph idx="23" hasCustomPrompt="1"/>
          </p:nvPr>
        </p:nvSpPr>
        <p:spPr>
          <a:xfrm>
            <a:off x="8687211" y="373950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43" name="Plassholder for bilde 25">
            <a:extLst>
              <a:ext uri="{FF2B5EF4-FFF2-40B4-BE49-F238E27FC236}">
                <a16:creationId xmlns:a16="http://schemas.microsoft.com/office/drawing/2014/main" id="{E8C61F14-3D73-A644-88F7-CEC4DB08699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87211" y="234561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51" name="Plassholder for innhold 2">
            <a:extLst>
              <a:ext uri="{FF2B5EF4-FFF2-40B4-BE49-F238E27FC236}">
                <a16:creationId xmlns:a16="http://schemas.microsoft.com/office/drawing/2014/main" id="{4068DFAA-58BE-DE41-8E6E-9A87E12D41DD}"/>
              </a:ext>
            </a:extLst>
          </p:cNvPr>
          <p:cNvSpPr>
            <a:spLocks noGrp="1" noChangeAspect="1"/>
          </p:cNvSpPr>
          <p:nvPr>
            <p:ph idx="25" hasCustomPrompt="1"/>
          </p:nvPr>
        </p:nvSpPr>
        <p:spPr>
          <a:xfrm>
            <a:off x="774134" y="535142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2" name="Plassholder for innhold 2">
            <a:extLst>
              <a:ext uri="{FF2B5EF4-FFF2-40B4-BE49-F238E27FC236}">
                <a16:creationId xmlns:a16="http://schemas.microsoft.com/office/drawing/2014/main" id="{77823ACA-3ED3-5D41-99F8-E64CBDE081AB}"/>
              </a:ext>
            </a:extLst>
          </p:cNvPr>
          <p:cNvSpPr>
            <a:spLocks noGrp="1" noChangeAspect="1"/>
          </p:cNvSpPr>
          <p:nvPr>
            <p:ph idx="26" hasCustomPrompt="1"/>
          </p:nvPr>
        </p:nvSpPr>
        <p:spPr>
          <a:xfrm>
            <a:off x="774134" y="552727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53" name="Plassholder for bilde 25">
            <a:extLst>
              <a:ext uri="{FF2B5EF4-FFF2-40B4-BE49-F238E27FC236}">
                <a16:creationId xmlns:a16="http://schemas.microsoft.com/office/drawing/2014/main" id="{244AA7DD-0FA4-2347-98C0-52EBED4942A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4134" y="413338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54" name="Plassholder for innhold 2">
            <a:extLst>
              <a:ext uri="{FF2B5EF4-FFF2-40B4-BE49-F238E27FC236}">
                <a16:creationId xmlns:a16="http://schemas.microsoft.com/office/drawing/2014/main" id="{E79F1795-AF51-8B4C-87A8-779E25A4231E}"/>
              </a:ext>
            </a:extLst>
          </p:cNvPr>
          <p:cNvSpPr>
            <a:spLocks noGrp="1" noChangeAspect="1"/>
          </p:cNvSpPr>
          <p:nvPr>
            <p:ph idx="28" hasCustomPrompt="1"/>
          </p:nvPr>
        </p:nvSpPr>
        <p:spPr>
          <a:xfrm>
            <a:off x="2743611" y="535142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5" name="Plassholder for innhold 2">
            <a:extLst>
              <a:ext uri="{FF2B5EF4-FFF2-40B4-BE49-F238E27FC236}">
                <a16:creationId xmlns:a16="http://schemas.microsoft.com/office/drawing/2014/main" id="{E542017E-1156-174A-924F-E9430E238572}"/>
              </a:ext>
            </a:extLst>
          </p:cNvPr>
          <p:cNvSpPr>
            <a:spLocks noGrp="1" noChangeAspect="1"/>
          </p:cNvSpPr>
          <p:nvPr>
            <p:ph idx="29" hasCustomPrompt="1"/>
          </p:nvPr>
        </p:nvSpPr>
        <p:spPr>
          <a:xfrm>
            <a:off x="2743611" y="552727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56" name="Plassholder for bilde 25">
            <a:extLst>
              <a:ext uri="{FF2B5EF4-FFF2-40B4-BE49-F238E27FC236}">
                <a16:creationId xmlns:a16="http://schemas.microsoft.com/office/drawing/2014/main" id="{F523019C-8B0F-B543-A14E-950575BCC5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743611" y="413338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57" name="Plassholder for innhold 2">
            <a:extLst>
              <a:ext uri="{FF2B5EF4-FFF2-40B4-BE49-F238E27FC236}">
                <a16:creationId xmlns:a16="http://schemas.microsoft.com/office/drawing/2014/main" id="{A3DF612F-2BF4-7447-A068-90EA29CB6D7F}"/>
              </a:ext>
            </a:extLst>
          </p:cNvPr>
          <p:cNvSpPr>
            <a:spLocks noGrp="1" noChangeAspect="1"/>
          </p:cNvSpPr>
          <p:nvPr>
            <p:ph idx="31" hasCustomPrompt="1"/>
          </p:nvPr>
        </p:nvSpPr>
        <p:spPr>
          <a:xfrm>
            <a:off x="4718949" y="535142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8" name="Plassholder for innhold 2">
            <a:extLst>
              <a:ext uri="{FF2B5EF4-FFF2-40B4-BE49-F238E27FC236}">
                <a16:creationId xmlns:a16="http://schemas.microsoft.com/office/drawing/2014/main" id="{619B714D-42C4-4C47-89BE-F1F03EA2B909}"/>
              </a:ext>
            </a:extLst>
          </p:cNvPr>
          <p:cNvSpPr>
            <a:spLocks noGrp="1" noChangeAspect="1"/>
          </p:cNvSpPr>
          <p:nvPr>
            <p:ph idx="32" hasCustomPrompt="1"/>
          </p:nvPr>
        </p:nvSpPr>
        <p:spPr>
          <a:xfrm>
            <a:off x="4718949" y="552727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59" name="Plassholder for bilde 25">
            <a:extLst>
              <a:ext uri="{FF2B5EF4-FFF2-40B4-BE49-F238E27FC236}">
                <a16:creationId xmlns:a16="http://schemas.microsoft.com/office/drawing/2014/main" id="{A36F08EF-D764-1747-BFA9-329B64F6344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718949" y="413338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60" name="Plassholder for innhold 2">
            <a:extLst>
              <a:ext uri="{FF2B5EF4-FFF2-40B4-BE49-F238E27FC236}">
                <a16:creationId xmlns:a16="http://schemas.microsoft.com/office/drawing/2014/main" id="{E94AA559-70F5-6346-A6F7-5710916A5960}"/>
              </a:ext>
            </a:extLst>
          </p:cNvPr>
          <p:cNvSpPr>
            <a:spLocks noGrp="1" noChangeAspect="1"/>
          </p:cNvSpPr>
          <p:nvPr>
            <p:ph idx="34" hasCustomPrompt="1"/>
          </p:nvPr>
        </p:nvSpPr>
        <p:spPr>
          <a:xfrm>
            <a:off x="6706011" y="535142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1" name="Plassholder for innhold 2">
            <a:extLst>
              <a:ext uri="{FF2B5EF4-FFF2-40B4-BE49-F238E27FC236}">
                <a16:creationId xmlns:a16="http://schemas.microsoft.com/office/drawing/2014/main" id="{0BE60272-7C0F-9B40-93DE-E20B5C795BE9}"/>
              </a:ext>
            </a:extLst>
          </p:cNvPr>
          <p:cNvSpPr>
            <a:spLocks noGrp="1" noChangeAspect="1"/>
          </p:cNvSpPr>
          <p:nvPr>
            <p:ph idx="35" hasCustomPrompt="1"/>
          </p:nvPr>
        </p:nvSpPr>
        <p:spPr>
          <a:xfrm>
            <a:off x="6706011" y="552727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62" name="Plassholder for bilde 25">
            <a:extLst>
              <a:ext uri="{FF2B5EF4-FFF2-40B4-BE49-F238E27FC236}">
                <a16:creationId xmlns:a16="http://schemas.microsoft.com/office/drawing/2014/main" id="{0514238C-DD8D-A143-8140-84EA388ACB7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706011" y="413338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  <p:sp>
        <p:nvSpPr>
          <p:cNvPr id="63" name="Plassholder for innhold 2">
            <a:extLst>
              <a:ext uri="{FF2B5EF4-FFF2-40B4-BE49-F238E27FC236}">
                <a16:creationId xmlns:a16="http://schemas.microsoft.com/office/drawing/2014/main" id="{5B2D8B32-57CE-C647-B19B-9DFD5797B039}"/>
              </a:ext>
            </a:extLst>
          </p:cNvPr>
          <p:cNvSpPr>
            <a:spLocks noGrp="1" noChangeAspect="1"/>
          </p:cNvSpPr>
          <p:nvPr>
            <p:ph idx="37" hasCustomPrompt="1"/>
          </p:nvPr>
        </p:nvSpPr>
        <p:spPr>
          <a:xfrm>
            <a:off x="8687211" y="5351424"/>
            <a:ext cx="1494282" cy="148491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800" b="0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4" name="Plassholder for innhold 2">
            <a:extLst>
              <a:ext uri="{FF2B5EF4-FFF2-40B4-BE49-F238E27FC236}">
                <a16:creationId xmlns:a16="http://schemas.microsoft.com/office/drawing/2014/main" id="{843C2CBE-D016-D245-8DBA-6C9CC75DC419}"/>
              </a:ext>
            </a:extLst>
          </p:cNvPr>
          <p:cNvSpPr>
            <a:spLocks noGrp="1" noChangeAspect="1"/>
          </p:cNvSpPr>
          <p:nvPr>
            <p:ph idx="38" hasCustomPrompt="1"/>
          </p:nvPr>
        </p:nvSpPr>
        <p:spPr>
          <a:xfrm>
            <a:off x="8687211" y="5527270"/>
            <a:ext cx="1494282" cy="293238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177" indent="0">
              <a:buNone/>
              <a:defRPr sz="1100"/>
            </a:lvl2pPr>
            <a:lvl3pPr marL="914353" indent="0">
              <a:buNone/>
              <a:defRPr sz="1100"/>
            </a:lvl3pPr>
            <a:lvl4pPr marL="1371531" indent="0">
              <a:buNone/>
              <a:defRPr sz="1100"/>
            </a:lvl4pPr>
            <a:lvl5pPr marL="1828709" indent="0">
              <a:buNone/>
              <a:defRPr sz="1100"/>
            </a:lvl5pPr>
          </a:lstStyle>
          <a:p>
            <a:pPr lvl="0"/>
            <a:r>
              <a:rPr lang="nb-NO"/>
              <a:t>Sett inn </a:t>
            </a:r>
          </a:p>
          <a:p>
            <a:pPr lvl="0"/>
            <a:r>
              <a:rPr lang="nb-NO"/>
              <a:t>stilling her</a:t>
            </a:r>
          </a:p>
        </p:txBody>
      </p:sp>
      <p:sp>
        <p:nvSpPr>
          <p:cNvPr id="65" name="Plassholder for bilde 25">
            <a:extLst>
              <a:ext uri="{FF2B5EF4-FFF2-40B4-BE49-F238E27FC236}">
                <a16:creationId xmlns:a16="http://schemas.microsoft.com/office/drawing/2014/main" id="{435E26AB-D619-B742-9A5A-11C97530D11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687211" y="4133389"/>
            <a:ext cx="1083381" cy="10833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693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tegiske kamp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E30CE77-9EDE-F44A-8703-68751475EB10}" type="datetime1">
              <a:rPr lang="nb-NO" smtClean="0"/>
              <a:t>18.03.2022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1F0C9B5-DD34-C246-8DE7-7A8FE209C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434" y="2733155"/>
            <a:ext cx="1032253" cy="93092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F45BB30-7BB5-794F-B377-2EF469814D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5508" y="2733155"/>
            <a:ext cx="911929" cy="91192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8A4B4AB-D335-D44E-97AF-C8857D7833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7369" y="2704656"/>
            <a:ext cx="937260" cy="98792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70EE990-D873-A349-9C6C-629299215E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2460" y="2723654"/>
            <a:ext cx="943592" cy="9499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5AB51AD-F0CF-0E45-87DE-56C9C72A64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35633" y="2669824"/>
            <a:ext cx="949925" cy="1057584"/>
          </a:xfrm>
          <a:prstGeom prst="rect">
            <a:avLst/>
          </a:prstGeom>
        </p:spPr>
      </p:pic>
      <p:sp>
        <p:nvSpPr>
          <p:cNvPr id="16" name="Plassholder for tekst 26">
            <a:extLst>
              <a:ext uri="{FF2B5EF4-FFF2-40B4-BE49-F238E27FC236}">
                <a16:creationId xmlns:a16="http://schemas.microsoft.com/office/drawing/2014/main" id="{34A1053A-2D53-4E41-BE7D-DEE8F1F1EC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9724" y="3884772"/>
            <a:ext cx="1352550" cy="886520"/>
          </a:xfrm>
        </p:spPr>
        <p:txBody>
          <a:bodyPr>
            <a:normAutofit/>
          </a:bodyPr>
          <a:lstStyle>
            <a:lvl1pPr marL="0" indent="0" algn="ctr">
              <a:lnSpc>
                <a:spcPts val="172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lang="nb-NO" sz="1300" b="0" i="0" smtClean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nb-NO">
                <a:effectLst/>
                <a:latin typeface="Poppins SemiBold" pitchFamily="2" charset="77"/>
              </a:rPr>
              <a:t>Bli bransjens digitale mester</a:t>
            </a:r>
          </a:p>
        </p:txBody>
      </p:sp>
      <p:sp>
        <p:nvSpPr>
          <p:cNvPr id="21" name="Plassholder for tekst 26">
            <a:extLst>
              <a:ext uri="{FF2B5EF4-FFF2-40B4-BE49-F238E27FC236}">
                <a16:creationId xmlns:a16="http://schemas.microsoft.com/office/drawing/2014/main" id="{BBA2D89F-EEC6-DF42-84BA-FADF64E83F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75197" y="3884772"/>
            <a:ext cx="1352550" cy="886520"/>
          </a:xfrm>
        </p:spPr>
        <p:txBody>
          <a:bodyPr>
            <a:normAutofit/>
          </a:bodyPr>
          <a:lstStyle>
            <a:lvl1pPr marL="0" indent="0" algn="ctr">
              <a:lnSpc>
                <a:spcPts val="172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lang="nb-NO" sz="1300" b="0" i="0" smtClean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nb-NO">
                <a:effectLst/>
                <a:latin typeface="Poppins SemiBold" pitchFamily="2" charset="77"/>
              </a:rPr>
              <a:t>Utvikle lønnsom vekst og kremmerånd</a:t>
            </a:r>
          </a:p>
        </p:txBody>
      </p:sp>
      <p:sp>
        <p:nvSpPr>
          <p:cNvPr id="22" name="Plassholder for tekst 26">
            <a:extLst>
              <a:ext uri="{FF2B5EF4-FFF2-40B4-BE49-F238E27FC236}">
                <a16:creationId xmlns:a16="http://schemas.microsoft.com/office/drawing/2014/main" id="{8E031D55-EE07-1147-AD53-C2B957D04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1285" y="3884772"/>
            <a:ext cx="1352550" cy="886520"/>
          </a:xfrm>
        </p:spPr>
        <p:txBody>
          <a:bodyPr>
            <a:normAutofit/>
          </a:bodyPr>
          <a:lstStyle>
            <a:lvl1pPr marL="0" indent="0" algn="ctr">
              <a:lnSpc>
                <a:spcPts val="172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lang="nb-NO" sz="1300" b="0" i="0" smtClean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nb-NO">
                <a:effectLst/>
                <a:latin typeface="Poppins SemiBold" pitchFamily="2" charset="77"/>
              </a:rPr>
              <a:t>Sikkerhets </a:t>
            </a:r>
          </a:p>
          <a:p>
            <a:r>
              <a:rPr lang="nb-NO">
                <a:effectLst/>
                <a:latin typeface="Poppins SemiBold" pitchFamily="2" charset="77"/>
              </a:rPr>
              <a:t>først</a:t>
            </a:r>
          </a:p>
        </p:txBody>
      </p:sp>
      <p:sp>
        <p:nvSpPr>
          <p:cNvPr id="23" name="Plassholder for tekst 26">
            <a:extLst>
              <a:ext uri="{FF2B5EF4-FFF2-40B4-BE49-F238E27FC236}">
                <a16:creationId xmlns:a16="http://schemas.microsoft.com/office/drawing/2014/main" id="{0C605B80-FDAE-5E40-B17B-ADE7A9E20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81" y="3884772"/>
            <a:ext cx="1352550" cy="886520"/>
          </a:xfrm>
        </p:spPr>
        <p:txBody>
          <a:bodyPr>
            <a:normAutofit/>
          </a:bodyPr>
          <a:lstStyle>
            <a:lvl1pPr marL="0" indent="0" algn="ctr">
              <a:lnSpc>
                <a:spcPts val="172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lang="nb-NO" sz="1300" b="0" i="0" smtClean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nb-NO">
                <a:effectLst/>
                <a:latin typeface="Poppins SemiBold" pitchFamily="2" charset="77"/>
              </a:rPr>
              <a:t>Bærekraft </a:t>
            </a:r>
          </a:p>
          <a:p>
            <a:r>
              <a:rPr lang="nb-NO">
                <a:effectLst/>
                <a:latin typeface="Poppins SemiBold" pitchFamily="2" charset="77"/>
              </a:rPr>
              <a:t>i alt vi gjør</a:t>
            </a:r>
          </a:p>
        </p:txBody>
      </p:sp>
      <p:sp>
        <p:nvSpPr>
          <p:cNvPr id="24" name="Plassholder for tekst 26">
            <a:extLst>
              <a:ext uri="{FF2B5EF4-FFF2-40B4-BE49-F238E27FC236}">
                <a16:creationId xmlns:a16="http://schemas.microsoft.com/office/drawing/2014/main" id="{5FBA35C6-26D9-8D47-9FE3-FDF5DB62A9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34320" y="3884772"/>
            <a:ext cx="1352550" cy="886520"/>
          </a:xfrm>
        </p:spPr>
        <p:txBody>
          <a:bodyPr>
            <a:normAutofit/>
          </a:bodyPr>
          <a:lstStyle>
            <a:lvl1pPr marL="0" indent="0" algn="ctr">
              <a:lnSpc>
                <a:spcPts val="1720"/>
              </a:lnSpc>
              <a:spcBef>
                <a:spcPts val="0"/>
              </a:spcBef>
              <a:buClr>
                <a:schemeClr val="accent1"/>
              </a:buClr>
              <a:buSzPct val="170000"/>
              <a:buFont typeface="Arial" panose="020B0604020202020204" pitchFamily="34" charset="0"/>
              <a:buNone/>
              <a:tabLst/>
              <a:defRPr lang="nb-NO" sz="1300" b="0" i="0" smtClean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defRPr>
            </a:lvl1pPr>
            <a:lvl2pPr marL="6350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3pPr>
            <a:lvl4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4pPr>
            <a:lvl5pPr marL="357188" indent="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1100" b="0" i="0">
                <a:latin typeface="Poppins" pitchFamily="2" charset="77"/>
                <a:cs typeface="Poppins" pitchFamily="2" charset="77"/>
              </a:defRPr>
            </a:lvl5pPr>
          </a:lstStyle>
          <a:p>
            <a:r>
              <a:rPr lang="nb-NO">
                <a:effectLst/>
                <a:latin typeface="Poppins SemiBold" pitchFamily="2" charset="77"/>
              </a:rPr>
              <a:t>Være </a:t>
            </a:r>
            <a:br>
              <a:rPr lang="nb-NO">
                <a:effectLst/>
                <a:latin typeface="Poppins SemiBold" pitchFamily="2" charset="77"/>
              </a:rPr>
            </a:br>
            <a:r>
              <a:rPr lang="nb-NO" err="1">
                <a:effectLst/>
                <a:latin typeface="Poppins SemiBold" pitchFamily="2" charset="77"/>
              </a:rPr>
              <a:t>rågode</a:t>
            </a:r>
            <a:r>
              <a:rPr lang="nb-NO">
                <a:effectLst/>
                <a:latin typeface="Poppins SemiBold" pitchFamily="2" charset="77"/>
              </a:rPr>
              <a:t> på gjennomføring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82AFA-BAF6-FF47-84A2-BBEFBD4D73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B1DBB624-CD7E-234C-A2BD-8A04729DE9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597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rategiske kamp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E30CE77-9EDE-F44A-8703-68751475EB10}" type="datetime1">
              <a:rPr lang="nb-NO" smtClean="0"/>
              <a:t>18.03.2022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82AFA-BAF6-FF47-84A2-BBEFBD4D7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B1DBB624-CD7E-234C-A2BD-8A04729DE9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1180021"/>
            <a:ext cx="4993620" cy="1012194"/>
          </a:xfrm>
        </p:spPr>
        <p:txBody>
          <a:bodyPr tIns="0" bIns="0" anchor="b">
            <a:norm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126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99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914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ed tekst og 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99" y="1165495"/>
            <a:ext cx="5120937" cy="2387600"/>
          </a:xfrm>
        </p:spPr>
        <p:txBody>
          <a:bodyPr tIns="0" bIns="0" anchor="b">
            <a:norm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tx1"/>
                </a:solidFill>
                <a:latin typeface="Poppins SemiBold"/>
              </a:defRPr>
            </a:lvl1pPr>
          </a:lstStyle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713873"/>
            <a:ext cx="5120936" cy="1655763"/>
          </a:xfrm>
        </p:spPr>
        <p:txBody>
          <a:bodyPr tIns="0" bIns="0">
            <a:normAutofit/>
          </a:bodyPr>
          <a:lstStyle>
            <a:lvl1pPr marL="0" indent="0" algn="l">
              <a:lnSpc>
                <a:spcPts val="2860"/>
              </a:lnSpc>
              <a:buNone/>
              <a:defRPr sz="1800">
                <a:solidFill>
                  <a:schemeClr val="accent4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BF54AA8-C3F5-ED46-A688-ED9467583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49" t="7857" r="19556" b="7722"/>
          <a:stretch/>
        </p:blipFill>
        <p:spPr>
          <a:xfrm>
            <a:off x="5986129" y="1"/>
            <a:ext cx="6205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med teks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untime | En hybrid arbeidsplass – Den nye normalen!">
            <a:extLst>
              <a:ext uri="{FF2B5EF4-FFF2-40B4-BE49-F238E27FC236}">
                <a16:creationId xmlns:a16="http://schemas.microsoft.com/office/drawing/2014/main" id="{81119E00-AE85-46DD-B5DD-CAB90D05F1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-209085"/>
            <a:ext cx="12192000" cy="71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BBE37EF-99A9-6343-B596-8CA6DCA15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26" t="7805" r="5563" b="7805"/>
          <a:stretch/>
        </p:blipFill>
        <p:spPr>
          <a:xfrm>
            <a:off x="4380932" y="0"/>
            <a:ext cx="7811068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99" y="1165495"/>
            <a:ext cx="4053385" cy="2387600"/>
          </a:xfrm>
        </p:spPr>
        <p:txBody>
          <a:bodyPr tIns="0" bIns="0" anchor="b">
            <a:norm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Poppins SemiBold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713873"/>
            <a:ext cx="3609832" cy="1655763"/>
          </a:xfrm>
        </p:spPr>
        <p:txBody>
          <a:bodyPr tIns="0" bIns="0">
            <a:normAutofit/>
          </a:bodyPr>
          <a:lstStyle>
            <a:lvl1pPr marL="0" indent="0" algn="l">
              <a:lnSpc>
                <a:spcPts val="2860"/>
              </a:lnSpc>
              <a:buNone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A7263B8-FF9E-C74D-A991-B8092C93B11A}" type="datetime1">
              <a:rPr lang="nb-NO" smtClean="0"/>
              <a:t>18.03.2022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377429A-08F9-5641-B86B-7083444D62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med teks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5BBE37EF-99A9-6343-B596-8CA6DCA15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00" t="7805" r="19426" b="7805"/>
          <a:stretch/>
        </p:blipFill>
        <p:spPr>
          <a:xfrm>
            <a:off x="6018028" y="0"/>
            <a:ext cx="617397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99" y="1165495"/>
            <a:ext cx="5120937" cy="2387600"/>
          </a:xfrm>
        </p:spPr>
        <p:txBody>
          <a:bodyPr tIns="0" bIns="0" anchor="b">
            <a:norm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Poppins SemiBold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713873"/>
            <a:ext cx="5120936" cy="1655763"/>
          </a:xfrm>
        </p:spPr>
        <p:txBody>
          <a:bodyPr tIns="0" bIns="0">
            <a:normAutofit/>
          </a:bodyPr>
          <a:lstStyle>
            <a:lvl1pPr marL="0" indent="0" algn="l">
              <a:lnSpc>
                <a:spcPts val="2860"/>
              </a:lnSpc>
              <a:buNone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527546EF-09AA-644D-99AD-B9882FF7E85F}" type="datetime1">
              <a:rPr lang="nb-NO" smtClean="0"/>
              <a:t>18.03.2022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21C7799-EA9E-9A4E-A5D6-B4913B4C9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 med teks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5BBE37EF-99A9-6343-B596-8CA6DCA15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00" t="7805" r="19426" b="7805"/>
          <a:stretch/>
        </p:blipFill>
        <p:spPr>
          <a:xfrm>
            <a:off x="6018028" y="0"/>
            <a:ext cx="617397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99" y="1165495"/>
            <a:ext cx="5120937" cy="2387600"/>
          </a:xfrm>
        </p:spPr>
        <p:txBody>
          <a:bodyPr tIns="0" bIns="0" anchor="b">
            <a:norm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Poppins SemiBold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713873"/>
            <a:ext cx="5120936" cy="1655763"/>
          </a:xfrm>
        </p:spPr>
        <p:txBody>
          <a:bodyPr tIns="0" bIns="0">
            <a:normAutofit/>
          </a:bodyPr>
          <a:lstStyle>
            <a:lvl1pPr marL="0" indent="0" algn="l">
              <a:lnSpc>
                <a:spcPts val="2860"/>
              </a:lnSpc>
              <a:buNone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527546EF-09AA-644D-99AD-B9882FF7E85F}" type="datetime1">
              <a:rPr lang="nb-NO" smtClean="0"/>
              <a:t>18.03.2022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21C7799-EA9E-9A4E-A5D6-B4913B4C9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4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ed teks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5BBE37EF-99A9-6343-B596-8CA6DCA15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1" t="7805" r="19426" b="7805"/>
          <a:stretch/>
        </p:blipFill>
        <p:spPr>
          <a:xfrm>
            <a:off x="6007394" y="0"/>
            <a:ext cx="6184605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B9F61-1776-0045-915A-4E9D1307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99" y="1165495"/>
            <a:ext cx="5120937" cy="2387600"/>
          </a:xfrm>
        </p:spPr>
        <p:txBody>
          <a:bodyPr tIns="0" bIns="0" anchor="b">
            <a:normAutofit/>
          </a:bodyPr>
          <a:lstStyle>
            <a:lvl1pPr algn="l">
              <a:defRPr sz="4800" baseline="0">
                <a:solidFill>
                  <a:schemeClr val="tx1"/>
                </a:solidFill>
                <a:latin typeface="Poppins SemiBold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CA6FC9-6EC3-6E4A-9136-863BFE55E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00" y="3713873"/>
            <a:ext cx="5120936" cy="1655763"/>
          </a:xfrm>
        </p:spPr>
        <p:txBody>
          <a:bodyPr tIns="0" bIns="0">
            <a:normAutofit/>
          </a:bodyPr>
          <a:lstStyle>
            <a:lvl1pPr marL="0" indent="0" algn="l">
              <a:lnSpc>
                <a:spcPts val="2860"/>
              </a:lnSpc>
              <a:buNone/>
              <a:defRPr sz="1800">
                <a:solidFill>
                  <a:schemeClr val="accent4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443218-727F-C742-AE80-D2B6719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9FEA3A35-90FE-0346-B789-0046B947687F}" type="datetime1">
              <a:rPr lang="nb-NO" smtClean="0"/>
              <a:t>18.03.2022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3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64E367B-A964-B846-8754-FBD43229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4" y="773820"/>
            <a:ext cx="10649041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41BA03-9C03-6941-A96F-A168D82F4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133" y="2347154"/>
            <a:ext cx="10649043" cy="3316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8FB7ACB-E20A-1348-8749-B07BDFE14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308" y="6082268"/>
            <a:ext cx="2743200" cy="365125"/>
          </a:xfrm>
          <a:prstGeom prst="rect">
            <a:avLst/>
          </a:prstGeom>
        </p:spPr>
        <p:txBody>
          <a:bodyPr bIns="0" anchor="b" anchorCtr="0"/>
          <a:lstStyle>
            <a:lvl1pPr>
              <a:defRPr sz="9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B7AD093-9911-904D-BF21-B7F659CE60CC}" type="datetime1">
              <a:rPr lang="nb-NO" smtClean="0"/>
              <a:t>18.03.2022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2076A9-2EDB-8D4F-94FB-9ADC44C2B172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58550"/>
            <a:ext cx="1463675" cy="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93" r:id="rId4"/>
    <p:sldLayoutId id="2147483665" r:id="rId5"/>
    <p:sldLayoutId id="2147483649" r:id="rId6"/>
    <p:sldLayoutId id="2147483660" r:id="rId7"/>
    <p:sldLayoutId id="2147483700" r:id="rId8"/>
    <p:sldLayoutId id="2147483661" r:id="rId9"/>
    <p:sldLayoutId id="2147483683" r:id="rId10"/>
    <p:sldLayoutId id="2147483685" r:id="rId11"/>
    <p:sldLayoutId id="2147483666" r:id="rId12"/>
    <p:sldLayoutId id="2147483682" r:id="rId13"/>
    <p:sldLayoutId id="2147483667" r:id="rId14"/>
    <p:sldLayoutId id="2147483692" r:id="rId15"/>
    <p:sldLayoutId id="2147483684" r:id="rId16"/>
    <p:sldLayoutId id="2147483681" r:id="rId17"/>
    <p:sldLayoutId id="2147483668" r:id="rId18"/>
    <p:sldLayoutId id="2147483650" r:id="rId19"/>
    <p:sldLayoutId id="2147483673" r:id="rId20"/>
    <p:sldLayoutId id="2147483697" r:id="rId21"/>
    <p:sldLayoutId id="2147483674" r:id="rId22"/>
    <p:sldLayoutId id="2147483672" r:id="rId23"/>
    <p:sldLayoutId id="2147483671" r:id="rId24"/>
    <p:sldLayoutId id="2147483698" r:id="rId25"/>
    <p:sldLayoutId id="2147483675" r:id="rId26"/>
    <p:sldLayoutId id="2147483677" r:id="rId27"/>
    <p:sldLayoutId id="2147483679" r:id="rId28"/>
    <p:sldLayoutId id="2147483676" r:id="rId29"/>
    <p:sldLayoutId id="2147483678" r:id="rId30"/>
    <p:sldLayoutId id="2147483680" r:id="rId31"/>
    <p:sldLayoutId id="2147483690" r:id="rId32"/>
    <p:sldLayoutId id="2147483694" r:id="rId33"/>
    <p:sldLayoutId id="2147483695" r:id="rId34"/>
    <p:sldLayoutId id="2147483696" r:id="rId35"/>
    <p:sldLayoutId id="2147483691" r:id="rId36"/>
    <p:sldLayoutId id="2147483670" r:id="rId37"/>
    <p:sldLayoutId id="2147483669" r:id="rId38"/>
    <p:sldLayoutId id="2147483688" r:id="rId39"/>
    <p:sldLayoutId id="2147483699" r:id="rId40"/>
    <p:sldLayoutId id="2147483689" r:id="rId41"/>
    <p:sldLayoutId id="2147483701" r:id="rId42"/>
    <p:sldLayoutId id="2147483702" r:id="rId43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4"/>
          </a:solidFill>
          <a:latin typeface="Poppins SemiBold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Poppins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Poppins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Poppins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Poppins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Poppins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BECF90-0042-E64C-949F-E930A59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99" y="1165495"/>
            <a:ext cx="6830540" cy="2387600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5"/>
                </a:solidFill>
              </a:rPr>
              <a:t>EBA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DED32730-6CDD-4532-94C9-CE3CB3F4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099" y="3553095"/>
            <a:ext cx="5120936" cy="165576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2300" dirty="0"/>
              <a:t>Hvordan nå klimamålene i vedlikeholdsarbeidet</a:t>
            </a:r>
            <a:endParaRPr lang="nb-NO" dirty="0"/>
          </a:p>
          <a:p>
            <a:r>
              <a:rPr lang="nb-NO" dirty="0"/>
              <a:t>Silje Marie Rosenlund, Bærekraftambassadør i Mesta, </a:t>
            </a:r>
            <a:endParaRPr lang="nb-NO" dirty="0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571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884AD-4EA1-49E8-A96B-36BAC7B6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 i Mesta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D2B50AA-53CD-44F6-B6C2-3319D4CB5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729FCF-4E18-6A4A-B9AE-6E5A92DA73D8}" type="datetime1">
              <a:rPr lang="nb-NO" smtClean="0"/>
              <a:t>18.03.2022</a:t>
            </a:fld>
            <a:endParaRPr lang="nb-NO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63C42F4-A023-44A3-9B26-D3BF3249E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99443"/>
              </p:ext>
            </p:extLst>
          </p:nvPr>
        </p:nvGraphicFramePr>
        <p:xfrm>
          <a:off x="774135" y="2344615"/>
          <a:ext cx="3880058" cy="33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6D224379-5830-4EDA-9CF8-235D59618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53" y="153444"/>
            <a:ext cx="6448370" cy="644837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E1DFC37-1EF1-463D-88DB-9EA478993801}"/>
              </a:ext>
            </a:extLst>
          </p:cNvPr>
          <p:cNvSpPr/>
          <p:nvPr/>
        </p:nvSpPr>
        <p:spPr>
          <a:xfrm>
            <a:off x="7649150" y="3598997"/>
            <a:ext cx="1520576" cy="158091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16492F1-DFCB-4410-82D3-D674E892FA95}"/>
              </a:ext>
            </a:extLst>
          </p:cNvPr>
          <p:cNvSpPr/>
          <p:nvPr/>
        </p:nvSpPr>
        <p:spPr>
          <a:xfrm>
            <a:off x="8931439" y="2344615"/>
            <a:ext cx="1520576" cy="158091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E14551A-BBBD-4426-BC70-822558FD0956}"/>
              </a:ext>
            </a:extLst>
          </p:cNvPr>
          <p:cNvSpPr/>
          <p:nvPr/>
        </p:nvSpPr>
        <p:spPr>
          <a:xfrm>
            <a:off x="10209087" y="994469"/>
            <a:ext cx="1520576" cy="158091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6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FA7EC24-1E73-462D-BB28-02B786B4E04A}"/>
              </a:ext>
            </a:extLst>
          </p:cNvPr>
          <p:cNvSpPr/>
          <p:nvPr/>
        </p:nvSpPr>
        <p:spPr>
          <a:xfrm>
            <a:off x="6096000" y="1748011"/>
            <a:ext cx="5545962" cy="476184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D5DE067-5138-481C-806B-DB70D92B128B}"/>
              </a:ext>
            </a:extLst>
          </p:cNvPr>
          <p:cNvSpPr/>
          <p:nvPr/>
        </p:nvSpPr>
        <p:spPr>
          <a:xfrm>
            <a:off x="435578" y="1748013"/>
            <a:ext cx="5448549" cy="476184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D1A2DA-789C-4C89-9A49-47B4B10A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476663"/>
            <a:ext cx="10649041" cy="1325563"/>
          </a:xfrm>
        </p:spPr>
        <p:txBody>
          <a:bodyPr>
            <a:normAutofit/>
          </a:bodyPr>
          <a:lstStyle/>
          <a:p>
            <a:r>
              <a:rPr lang="nb-NO" sz="3600" dirty="0"/>
              <a:t>Hva påvirker bransjens mål?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F6379B-6916-47AB-B7FB-2A0A4355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18" y="1924875"/>
            <a:ext cx="4950811" cy="4198671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chemeClr val="accent5"/>
                </a:solidFill>
                <a:cs typeface="Poppins"/>
              </a:rPr>
              <a:t>Samfunnet </a:t>
            </a:r>
            <a:endParaRPr lang="nb-NO" sz="1600" b="1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7965" indent="-227965"/>
            <a:r>
              <a:rPr lang="nb-NO" sz="1200" b="1" dirty="0">
                <a:solidFill>
                  <a:schemeClr val="accent5"/>
                </a:solidFill>
                <a:cs typeface="Poppins"/>
              </a:rPr>
              <a:t>FNs klimapanel 2022</a:t>
            </a:r>
            <a:r>
              <a:rPr lang="nb-NO" sz="1200" dirty="0">
                <a:solidFill>
                  <a:schemeClr val="accent5"/>
                </a:solidFill>
                <a:cs typeface="Poppins"/>
              </a:rPr>
              <a:t>: En rask gjennomgripende samfunnsendring på tvers av alle sektorer er helt avgjørende for å unngå katastrofale konsekvenser – </a:t>
            </a:r>
            <a:r>
              <a:rPr lang="nb-NO" sz="1200" i="1" dirty="0">
                <a:solidFill>
                  <a:schemeClr val="accent5"/>
                </a:solidFill>
                <a:cs typeface="Poppins"/>
              </a:rPr>
              <a:t>dette vil påvirke hurtigheten av krav framover!</a:t>
            </a:r>
          </a:p>
          <a:p>
            <a:pPr marL="227965" indent="-227965"/>
            <a:r>
              <a:rPr lang="en-US" sz="1200" b="1" dirty="0">
                <a:solidFill>
                  <a:schemeClr val="accent5"/>
                </a:solidFill>
                <a:cs typeface="Poppins"/>
              </a:rPr>
              <a:t>EUs green deal </a:t>
            </a:r>
            <a:r>
              <a:rPr lang="en-US" sz="1200" dirty="0">
                <a:solidFill>
                  <a:schemeClr val="accent5"/>
                </a:solidFill>
                <a:cs typeface="Poppins"/>
              </a:rPr>
              <a:t>: </a:t>
            </a:r>
            <a:r>
              <a:rPr lang="nb-NO" sz="1200" dirty="0">
                <a:solidFill>
                  <a:schemeClr val="accent5"/>
                </a:solidFill>
                <a:cs typeface="Poppins"/>
              </a:rPr>
              <a:t>Plan for alle sektorer som bidrar til klimautslipp – mål: Europa skal være klimanøytralt </a:t>
            </a:r>
            <a:r>
              <a:rPr lang="nb-NO" sz="1200" dirty="0" err="1">
                <a:solidFill>
                  <a:schemeClr val="accent5"/>
                </a:solidFill>
                <a:cs typeface="Poppins"/>
              </a:rPr>
              <a:t>continent</a:t>
            </a:r>
            <a:r>
              <a:rPr lang="nb-NO" sz="1200" dirty="0">
                <a:solidFill>
                  <a:schemeClr val="accent5"/>
                </a:solidFill>
                <a:cs typeface="Poppins"/>
              </a:rPr>
              <a:t>. Netto 0 utslipp innen 2050. Økonomisk vekst skal løsrives fra ressursbruk</a:t>
            </a:r>
          </a:p>
          <a:p>
            <a:pPr marL="227965" indent="-227965"/>
            <a:r>
              <a:rPr lang="en-US" sz="1200" b="1" dirty="0">
                <a:solidFill>
                  <a:schemeClr val="accent5"/>
                </a:solidFill>
                <a:cs typeface="Poppins"/>
              </a:rPr>
              <a:t>Fit for 55</a:t>
            </a:r>
            <a:r>
              <a:rPr lang="en-US" sz="1200" dirty="0">
                <a:solidFill>
                  <a:schemeClr val="accent5"/>
                </a:solidFill>
                <a:cs typeface="Poppins"/>
              </a:rPr>
              <a:t>: </a:t>
            </a:r>
            <a:r>
              <a:rPr lang="nb-NO" sz="1200" dirty="0">
                <a:solidFill>
                  <a:schemeClr val="accent5"/>
                </a:solidFill>
                <a:cs typeface="Poppins"/>
              </a:rPr>
              <a:t>Regelverk som skal sikre at EU når målet om å redusere klimagassutslipp med 55 % innen 2030.</a:t>
            </a:r>
          </a:p>
          <a:p>
            <a:pPr marL="227965" indent="-227965"/>
            <a:r>
              <a:rPr lang="nb-NO" sz="1200" b="1" dirty="0">
                <a:solidFill>
                  <a:schemeClr val="accent5"/>
                </a:solidFill>
                <a:cs typeface="Poppins"/>
              </a:rPr>
              <a:t>Norges</a:t>
            </a:r>
            <a:r>
              <a:rPr lang="nb-NO" sz="1200" dirty="0">
                <a:solidFill>
                  <a:schemeClr val="accent5"/>
                </a:solidFill>
                <a:cs typeface="Poppins"/>
              </a:rPr>
              <a:t> </a:t>
            </a:r>
            <a:r>
              <a:rPr lang="nb-NO" sz="1200" b="1" dirty="0">
                <a:solidFill>
                  <a:schemeClr val="accent5"/>
                </a:solidFill>
                <a:cs typeface="Poppins"/>
              </a:rPr>
              <a:t>mål:</a:t>
            </a:r>
            <a:r>
              <a:rPr lang="nb-NO" sz="1200" dirty="0">
                <a:solidFill>
                  <a:schemeClr val="accent5"/>
                </a:solidFill>
                <a:cs typeface="Poppins"/>
              </a:rPr>
              <a:t> Redusere klimagassutslippene med 50 - 55 % innen 2030. Regjeringen vil redusere ikke-kvotepliktige</a:t>
            </a:r>
            <a:r>
              <a:rPr lang="nb-NO" sz="1200" dirty="0">
                <a:solidFill>
                  <a:schemeClr val="bg1"/>
                </a:solidFill>
                <a:cs typeface="Poppins"/>
              </a:rPr>
              <a:t> </a:t>
            </a:r>
            <a:r>
              <a:rPr lang="nb-NO" sz="1200" dirty="0">
                <a:solidFill>
                  <a:schemeClr val="accent5"/>
                </a:solidFill>
              </a:rPr>
              <a:t>utslipp (</a:t>
            </a:r>
            <a:r>
              <a:rPr lang="nb-NO" sz="1200" dirty="0" err="1">
                <a:solidFill>
                  <a:schemeClr val="accent5"/>
                </a:solidFill>
              </a:rPr>
              <a:t>f.eks</a:t>
            </a:r>
            <a:r>
              <a:rPr lang="nb-NO" sz="1200" dirty="0">
                <a:solidFill>
                  <a:schemeClr val="accent5"/>
                </a:solidFill>
              </a:rPr>
              <a:t> transport) med 45 % innen 2030</a:t>
            </a:r>
            <a:endParaRPr lang="nb-NO" sz="1200" dirty="0">
              <a:solidFill>
                <a:schemeClr val="accent5"/>
              </a:solidFill>
              <a:cs typeface="Poppins"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22B2CF6-34FB-499E-9F53-4E0E84561C0F}"/>
              </a:ext>
            </a:extLst>
          </p:cNvPr>
          <p:cNvSpPr txBox="1">
            <a:spLocks/>
          </p:cNvSpPr>
          <p:nvPr/>
        </p:nvSpPr>
        <p:spPr>
          <a:xfrm>
            <a:off x="6376639" y="1923952"/>
            <a:ext cx="5098165" cy="41986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61977" indent="-161977" algn="l" defTabSz="4899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3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95" indent="-161977" algn="l" defTabSz="4899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938" indent="-161977" algn="l" defTabSz="4899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873" indent="-161977" algn="l" defTabSz="4899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9" indent="-161977" algn="l" defTabSz="489933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7317" indent="-122483" algn="l" defTabSz="4899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2284" indent="-122483" algn="l" defTabSz="4899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7251" indent="-122483" algn="l" defTabSz="4899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2218" indent="-122483" algn="l" defTabSz="4899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b="1" dirty="0">
                <a:solidFill>
                  <a:schemeClr val="accent5"/>
                </a:solidFill>
                <a:latin typeface="Poppins"/>
                <a:cs typeface="Poppins"/>
              </a:rPr>
              <a:t>Viktige områder</a:t>
            </a:r>
          </a:p>
          <a:p>
            <a:pPr marL="0" indent="0">
              <a:buNone/>
            </a:pPr>
            <a:endParaRPr lang="nb-NO" sz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b-NO" sz="1200" b="1" dirty="0">
                <a:solidFill>
                  <a:schemeClr val="accent5"/>
                </a:solidFill>
                <a:latin typeface="Poppins"/>
                <a:cs typeface="Poppins"/>
              </a:rPr>
              <a:t>Konkurransekraft</a:t>
            </a:r>
          </a:p>
          <a:p>
            <a:pPr marL="161925" indent="-161925"/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Kunder kommer med flere krav raskere</a:t>
            </a:r>
          </a:p>
          <a:p>
            <a:pPr marL="161925" indent="-161925"/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Nye arbeidstakere (unge) velger bedrifter som viser handling på bærekraft</a:t>
            </a:r>
          </a:p>
          <a:p>
            <a:pPr marL="161925" indent="-161925"/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Flere bedrifter går igjennom sin forretningsmodell for å sikre bærekraftig lønnsomhet og framtidig konkurransedyktighet</a:t>
            </a:r>
          </a:p>
          <a:p>
            <a:pPr marL="0" indent="0">
              <a:buNone/>
            </a:pPr>
            <a:endParaRPr lang="nb-NO" sz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b-NO" sz="1200" b="1" dirty="0">
                <a:solidFill>
                  <a:schemeClr val="accent5"/>
                </a:solidFill>
                <a:latin typeface="Poppins"/>
                <a:cs typeface="Poppins"/>
              </a:rPr>
              <a:t>Natur og klima</a:t>
            </a: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: Naturmangfold blir (enda) viktigere. FNs klimapanel rapport 2022 viste en tett sammenheng mellom natur og klima, og mennesker</a:t>
            </a:r>
          </a:p>
          <a:p>
            <a:pPr marL="0" indent="0">
              <a:buNone/>
            </a:pPr>
            <a:endParaRPr lang="nb-NO" sz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Vi MÅ levere på </a:t>
            </a:r>
            <a:r>
              <a:rPr lang="nb-NO" sz="1200" b="1" dirty="0">
                <a:solidFill>
                  <a:schemeClr val="accent5"/>
                </a:solidFill>
                <a:latin typeface="Poppins"/>
                <a:cs typeface="Poppins"/>
              </a:rPr>
              <a:t>krav og prosesser </a:t>
            </a: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som:</a:t>
            </a:r>
          </a:p>
          <a:p>
            <a:pPr marL="161925" indent="-161925">
              <a:buFont typeface="Arial"/>
              <a:buChar char="•"/>
            </a:pP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EUs taksonomi (klassifiseringssystem for bærekraftige økonomiske aktiviteter)</a:t>
            </a:r>
            <a:endParaRPr lang="nb-NO" sz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1925" indent="-161925">
              <a:buFont typeface="Arial"/>
              <a:buChar char="•"/>
            </a:pP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Klimarapportering/budsjett/</a:t>
            </a:r>
            <a:r>
              <a:rPr lang="nb-NO" sz="1200" dirty="0" err="1">
                <a:solidFill>
                  <a:schemeClr val="accent5"/>
                </a:solidFill>
                <a:latin typeface="Poppins"/>
                <a:cs typeface="Poppins"/>
              </a:rPr>
              <a:t>VeiLCA</a:t>
            </a: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/CEEQUAL</a:t>
            </a:r>
          </a:p>
          <a:p>
            <a:pPr marL="161925" indent="-161925">
              <a:buFont typeface="Arial"/>
              <a:buChar char="•"/>
            </a:pP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Klimarisiko</a:t>
            </a:r>
          </a:p>
          <a:p>
            <a:pPr marL="161925" indent="-161925">
              <a:buFont typeface="Arial"/>
              <a:buChar char="•"/>
            </a:pP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ARP (Mangfold/likestilling)</a:t>
            </a:r>
          </a:p>
          <a:p>
            <a:pPr marL="161925" indent="-161925">
              <a:buFont typeface="Arial"/>
              <a:buChar char="•"/>
            </a:pPr>
            <a:r>
              <a:rPr lang="nb-NO" sz="1200" dirty="0">
                <a:solidFill>
                  <a:schemeClr val="accent5"/>
                </a:solidFill>
                <a:latin typeface="Poppins"/>
                <a:cs typeface="Poppins"/>
              </a:rPr>
              <a:t>Åpenhetsloven (innkjøp)</a:t>
            </a:r>
          </a:p>
          <a:p>
            <a:pPr marL="161925" indent="-161925"/>
            <a:endParaRPr lang="nb-NO" sz="1333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141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9A9E0505-65CB-4C09-8C0B-656B363876C9}"/>
              </a:ext>
            </a:extLst>
          </p:cNvPr>
          <p:cNvSpPr txBox="1"/>
          <p:nvPr/>
        </p:nvSpPr>
        <p:spPr>
          <a:xfrm>
            <a:off x="496349" y="694700"/>
            <a:ext cx="345531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66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Tema til diskusjon </a:t>
            </a:r>
            <a:endParaRPr lang="nb-NO" sz="2666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06D438F-704C-432B-9A2B-5D7AD06308B5}"/>
              </a:ext>
            </a:extLst>
          </p:cNvPr>
          <p:cNvSpPr/>
          <p:nvPr/>
        </p:nvSpPr>
        <p:spPr>
          <a:xfrm>
            <a:off x="369886" y="1658390"/>
            <a:ext cx="3147994" cy="4356586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AF46045-C436-4248-B6C4-B07023411271}"/>
              </a:ext>
            </a:extLst>
          </p:cNvPr>
          <p:cNvSpPr txBox="1"/>
          <p:nvPr/>
        </p:nvSpPr>
        <p:spPr>
          <a:xfrm>
            <a:off x="399514" y="1660938"/>
            <a:ext cx="3083299" cy="70784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Wingdings"/>
              <a:buChar char="ü"/>
            </a:pPr>
            <a:endParaRPr lang="nb-NO" sz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Nye mål: Justere krav i nåværende kontrakter </a:t>
            </a: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Mer ambisiøse krav i kommende kontrakter</a:t>
            </a: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Tydeligere krav på naturmangfold og sirkulærøkonomi </a:t>
            </a: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Oppfølging av krav i løpet av prosjektet</a:t>
            </a: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Klima må vekte likt eller mer enn pris</a:t>
            </a: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Bonus på CO2 i alle kontrakter</a:t>
            </a:r>
            <a:endParaRPr lang="nb-NO" sz="1200" dirty="0">
              <a:solidFill>
                <a:schemeClr val="accent5"/>
              </a:solidFill>
              <a:latin typeface="Poppins"/>
              <a:cs typeface="Poppins"/>
            </a:endParaRPr>
          </a:p>
          <a:p>
            <a:pPr marL="380365" indent="-380365">
              <a:buFont typeface="Wingdings"/>
              <a:buChar char="ü"/>
            </a:pPr>
            <a:r>
              <a:rPr lang="nb-NO" sz="1600" dirty="0">
                <a:solidFill>
                  <a:schemeClr val="accent5"/>
                </a:solidFill>
                <a:latin typeface="Poppins"/>
                <a:cs typeface="Poppins"/>
              </a:rPr>
              <a:t>Veie positivt å presentere bærekraftige løsninger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Snu prosjekter fra kortsiktige leveranser til langsiktig lønnsomhet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 standardiserte driftskontrakter – forventningstyrer og legger bedre til rette for investeringer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endParaRPr lang="nb-N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b-NO" sz="1599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b-NO" sz="2399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b-NO" sz="239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33E9FD5-FB1D-45C4-8DCA-5921B98E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82" y="534418"/>
            <a:ext cx="11850913" cy="1325563"/>
          </a:xfrm>
        </p:spPr>
        <p:txBody>
          <a:bodyPr>
            <a:normAutofit/>
          </a:bodyPr>
          <a:lstStyle/>
          <a:p>
            <a:r>
              <a:rPr lang="nb-NO" sz="3600" b="1" dirty="0">
                <a:cs typeface="Poppins"/>
              </a:rPr>
              <a:t>Vi vil bli utfordret </a:t>
            </a:r>
            <a:endParaRPr lang="nb-NO" sz="3600" b="1">
              <a:cs typeface="Poppin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C111E87-1A60-45A6-B0DD-3EE3BBBA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73" y="1369162"/>
            <a:ext cx="8355807" cy="255387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CD49754-E13C-4C66-AE78-15AC0BA1A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595" y="3673036"/>
            <a:ext cx="2633393" cy="226574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5F94F17-7AE2-4BEB-B36E-A52D452E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172" y="3608686"/>
            <a:ext cx="2901953" cy="226347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3DB2E177-1ACF-4AEF-ACB3-0F69C3FB6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122" y="3770008"/>
            <a:ext cx="2548574" cy="20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 descr="Et bilde som inneholder person, utendørs, himmel, fjell&#10;&#10;Automatisk generert beskrivelse">
            <a:extLst>
              <a:ext uri="{FF2B5EF4-FFF2-40B4-BE49-F238E27FC236}">
                <a16:creationId xmlns:a16="http://schemas.microsoft.com/office/drawing/2014/main" id="{90999B81-6D53-4E81-A66F-353F7663F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83" y="-691578"/>
            <a:ext cx="12712699" cy="843165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9196545-ED4F-4B66-89BA-27914861AB33}"/>
              </a:ext>
            </a:extLst>
          </p:cNvPr>
          <p:cNvSpPr/>
          <p:nvPr/>
        </p:nvSpPr>
        <p:spPr>
          <a:xfrm>
            <a:off x="-118533" y="1987551"/>
            <a:ext cx="12731748" cy="3989915"/>
          </a:xfrm>
          <a:prstGeom prst="rect">
            <a:avLst/>
          </a:prstGeom>
          <a:solidFill>
            <a:srgbClr val="00206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33E9FD5-FB1D-45C4-8DCA-5921B98E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44" y="484711"/>
            <a:ext cx="11279413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bg1"/>
                </a:solidFill>
                <a:cs typeface="Poppins"/>
              </a:rPr>
              <a:t>Sammen  skaper vi en tryggere framtid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9B2C031-A9EC-429A-A8B4-AADCA0A8C27D}"/>
              </a:ext>
            </a:extLst>
          </p:cNvPr>
          <p:cNvSpPr txBox="1"/>
          <p:nvPr/>
        </p:nvSpPr>
        <p:spPr>
          <a:xfrm>
            <a:off x="4397000" y="1632140"/>
            <a:ext cx="3693175" cy="3693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nb-NO" sz="1400" b="1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7965" indent="-227965"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b-NO" sz="1400" b="1" dirty="0">
                <a:solidFill>
                  <a:schemeClr val="bg1"/>
                </a:solidFill>
                <a:latin typeface="Poppins"/>
                <a:cs typeface="Poppins"/>
              </a:rPr>
              <a:t>Leverandører og 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Innføre Klima/miljøkrav til 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UE prekvalifisering på mer enn pris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Enklere rapportering og oppfølging av 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Bygge kompetanse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Samarbeide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Følelse av felleskap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Invitere til utviklingsprosjekter</a:t>
            </a:r>
            <a:endParaRPr lang="nb-NO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Vi trenger teknologi raskere – </a:t>
            </a:r>
            <a:r>
              <a:rPr lang="nb-NO" sz="1400" dirty="0" err="1">
                <a:solidFill>
                  <a:schemeClr val="bg1"/>
                </a:solidFill>
                <a:latin typeface="Poppins"/>
                <a:cs typeface="Poppins"/>
              </a:rPr>
              <a:t>f.eks</a:t>
            </a: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 flere elbiler, ladeinfrastruktur, større maskiner på fornybart/el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Utvikle standardløsninger</a:t>
            </a:r>
            <a:endParaRPr lang="nb-NO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endParaRPr lang="nb-NO" sz="239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1BD3D0B-8A55-44C1-B3FD-0746A14E7AF3}"/>
              </a:ext>
            </a:extLst>
          </p:cNvPr>
          <p:cNvSpPr txBox="1"/>
          <p:nvPr/>
        </p:nvSpPr>
        <p:spPr>
          <a:xfrm>
            <a:off x="8513116" y="1847404"/>
            <a:ext cx="3894332" cy="32623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7965" indent="-227965"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b-NO" sz="1400" b="1" dirty="0">
                <a:solidFill>
                  <a:schemeClr val="bg1"/>
                </a:solidFill>
                <a:latin typeface="Poppins"/>
                <a:cs typeface="Poppins"/>
              </a:rPr>
              <a:t>Egen organisasjon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Sette gode mål og tiltak</a:t>
            </a:r>
            <a:endParaRPr lang="nb-NO" sz="1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Skape internt engasjement og oppfordre til individuelle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Stille krav til ledere og medarbeidere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Utvikle en bidra-kultur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Samarbeide mer på tvers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Smidige prosjekter for raskere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Hente inn kompetanse utenifra og lære fra interessentene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Investere i løsninger og teknologi</a:t>
            </a:r>
          </a:p>
          <a:p>
            <a:endParaRPr lang="nb-NO" sz="239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1863362-C664-4E58-8EE5-A936A1B4A9F8}"/>
              </a:ext>
            </a:extLst>
          </p:cNvPr>
          <p:cNvSpPr txBox="1"/>
          <p:nvPr/>
        </p:nvSpPr>
        <p:spPr>
          <a:xfrm>
            <a:off x="196792" y="1689003"/>
            <a:ext cx="3404089" cy="4878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endParaRPr lang="nb-NO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b-NO" sz="1400" b="1" dirty="0">
                <a:solidFill>
                  <a:schemeClr val="bg1"/>
                </a:solidFill>
                <a:latin typeface="Poppins"/>
                <a:cs typeface="Poppins"/>
              </a:rPr>
              <a:t>Bransjesamarbeid</a:t>
            </a: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Bygge en felles bærekraftig kultur </a:t>
            </a:r>
          </a:p>
          <a:p>
            <a:pPr marL="684530" lvl="1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Felles verdier?</a:t>
            </a:r>
          </a:p>
          <a:p>
            <a:pPr marL="684530" lvl="1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Snakke hverandre opp</a:t>
            </a:r>
          </a:p>
          <a:p>
            <a:pPr marL="684530" lvl="1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Dele løsninger og prosesser</a:t>
            </a:r>
          </a:p>
          <a:p>
            <a:pPr marL="227965" indent="-227965">
              <a:buFont typeface="Arial,Sans-Serif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Utfordre forretningsmodeller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684530" lvl="1" indent="-227965">
              <a:buFont typeface="Arial,Sans-Serif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Felles ambisjoner?</a:t>
            </a:r>
            <a:endParaRPr lang="nb-NO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684530" lvl="1" indent="-227965">
              <a:buFont typeface="Arial,Sans-Serif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Bransjens ettermæle - hva er vårt produkt og håndavtrykk for fremtiden?</a:t>
            </a:r>
            <a:endParaRPr lang="nb-NO" dirty="0">
              <a:solidFill>
                <a:schemeClr val="bg1"/>
              </a:solidFill>
            </a:endParaRP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Investerer i felles løsninger</a:t>
            </a:r>
            <a:endParaRPr lang="nb-NO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7965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cs typeface="Poppins"/>
              </a:rPr>
              <a:t>Delta i felles prosjekter</a:t>
            </a:r>
            <a:endParaRPr lang="nb-NO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84530" lvl="1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ea typeface="+mn-lt"/>
                <a:cs typeface="Poppins"/>
              </a:rPr>
              <a:t>Interne i bransjen</a:t>
            </a:r>
          </a:p>
          <a:p>
            <a:pPr marL="684530" lvl="1" indent="-227965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latin typeface="Poppins"/>
                <a:ea typeface="+mn-lt"/>
                <a:cs typeface="Poppins"/>
              </a:rPr>
              <a:t>Eksterne FoU, universiteter, produsenter</a:t>
            </a:r>
          </a:p>
          <a:p>
            <a:pPr marL="227965" indent="-227965"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bg1"/>
              </a:solidFill>
              <a:latin typeface="Poppins"/>
              <a:cs typeface="Poppins"/>
            </a:endParaRPr>
          </a:p>
          <a:p>
            <a:pPr marL="227965" indent="-227965">
              <a:buFont typeface="Arial" panose="020B0604020202020204" pitchFamily="34" charset="0"/>
              <a:buChar char="•"/>
            </a:pPr>
            <a:endParaRPr lang="nb-NO" sz="1100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b-NO" sz="2399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538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000099"/>
      </a:dk1>
      <a:lt1>
        <a:srgbClr val="FFFFFF"/>
      </a:lt1>
      <a:dk2>
        <a:srgbClr val="163038"/>
      </a:dk2>
      <a:lt2>
        <a:srgbClr val="DFC8B1"/>
      </a:lt2>
      <a:accent1>
        <a:srgbClr val="FF6600"/>
      </a:accent1>
      <a:accent2>
        <a:srgbClr val="7FBBDD"/>
      </a:accent2>
      <a:accent3>
        <a:srgbClr val="4FF6AD"/>
      </a:accent3>
      <a:accent4>
        <a:srgbClr val="282120"/>
      </a:accent4>
      <a:accent5>
        <a:srgbClr val="0E163B"/>
      </a:accent5>
      <a:accent6>
        <a:srgbClr val="DFC8B1"/>
      </a:accent6>
      <a:hlink>
        <a:srgbClr val="282220"/>
      </a:hlink>
      <a:folHlink>
        <a:srgbClr val="0F17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EF028F8215A145ADB0CBC89CA57C61" ma:contentTypeVersion="11" ma:contentTypeDescription="Opprett et nytt dokument." ma:contentTypeScope="" ma:versionID="352734f2a8788fc07eb127c77e72aa8e">
  <xsd:schema xmlns:xsd="http://www.w3.org/2001/XMLSchema" xmlns:xs="http://www.w3.org/2001/XMLSchema" xmlns:p="http://schemas.microsoft.com/office/2006/metadata/properties" xmlns:ns2="98f2d06a-251a-4a1a-9f80-ba9fc81286c2" xmlns:ns3="c5302bf5-5cdf-42bf-97c5-5d0df586d35f" targetNamespace="http://schemas.microsoft.com/office/2006/metadata/properties" ma:root="true" ma:fieldsID="e7a99b6c900313c95ffc35ec0c26667a" ns2:_="" ns3:_="">
    <xsd:import namespace="98f2d06a-251a-4a1a-9f80-ba9fc81286c2"/>
    <xsd:import namespace="c5302bf5-5cdf-42bf-97c5-5d0df586d3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2d06a-251a-4a1a-9f80-ba9fc8128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2bf5-5cdf-42bf-97c5-5d0df586d3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22B2FD-6A49-40F6-AF20-51605FB39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2d06a-251a-4a1a-9f80-ba9fc81286c2"/>
    <ds:schemaRef ds:uri="c5302bf5-5cdf-42bf-97c5-5d0df586d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5D05C-45FF-4BCC-AAE8-266112C974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E1675-EAE1-41E3-980F-1072E853945A}">
  <ds:schemaRefs>
    <ds:schemaRef ds:uri="295c90cc-3c91-4338-be16-dd6e8cc32d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8304</TotalTime>
  <Words>1032</Words>
  <Application>Microsoft Office PowerPoint</Application>
  <PresentationFormat>Widescreen</PresentationFormat>
  <Paragraphs>118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Arial,Sans-Serif</vt:lpstr>
      <vt:lpstr>Calibri</vt:lpstr>
      <vt:lpstr>Poppins</vt:lpstr>
      <vt:lpstr>Poppins SemiBold</vt:lpstr>
      <vt:lpstr>Wingdings</vt:lpstr>
      <vt:lpstr>Office-tema</vt:lpstr>
      <vt:lpstr>EBA</vt:lpstr>
      <vt:lpstr>Bærekraft i Mesta</vt:lpstr>
      <vt:lpstr>Hva påvirker bransjens mål?</vt:lpstr>
      <vt:lpstr>Vi vil bli utfordret </vt:lpstr>
      <vt:lpstr>Sammen  skaper vi en tryggere framtid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Lagerløv</dc:creator>
  <cp:lastModifiedBy>Eline Navrestad</cp:lastModifiedBy>
  <cp:revision>386</cp:revision>
  <dcterms:created xsi:type="dcterms:W3CDTF">2021-01-26T07:36:15Z</dcterms:created>
  <dcterms:modified xsi:type="dcterms:W3CDTF">2022-03-18T13:05:43Z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0x010100A3EF028F8215A145ADB0CBC89CA57C61</vt:lpwstr>
  </property>
</Properties>
</file>