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5" r:id="rId5"/>
    <p:sldMasterId id="2147483706" r:id="rId6"/>
  </p:sldMasterIdLst>
  <p:notesMasterIdLst>
    <p:notesMasterId r:id="rId17"/>
  </p:notesMasterIdLst>
  <p:sldIdLst>
    <p:sldId id="720" r:id="rId7"/>
    <p:sldId id="724" r:id="rId8"/>
    <p:sldId id="732" r:id="rId9"/>
    <p:sldId id="727" r:id="rId10"/>
    <p:sldId id="267" r:id="rId11"/>
    <p:sldId id="292" r:id="rId12"/>
    <p:sldId id="731" r:id="rId13"/>
    <p:sldId id="728" r:id="rId14"/>
    <p:sldId id="729" r:id="rId15"/>
    <p:sldId id="730" r:id="rId16"/>
  </p:sldIdLst>
  <p:sldSz cx="12192000" cy="6858000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30" userDrawn="1">
          <p15:clr>
            <a:srgbClr val="A4A3A4"/>
          </p15:clr>
        </p15:guide>
        <p15:guide id="2" pos="39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  <a:srgbClr val="0082A3"/>
    <a:srgbClr val="4848DD"/>
    <a:srgbClr val="ED7D31"/>
    <a:srgbClr val="008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5AD2F1-43F8-4295-8108-C3A47B914F24}" v="20" dt="2022-03-20T13:44:35.3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6107" autoAdjust="0"/>
  </p:normalViewPr>
  <p:slideViewPr>
    <p:cSldViewPr>
      <p:cViewPr varScale="1">
        <p:scale>
          <a:sx n="84" d="100"/>
          <a:sy n="84" d="100"/>
        </p:scale>
        <p:origin x="1572" y="78"/>
      </p:cViewPr>
      <p:guideLst>
        <p:guide orient="horz" pos="3430"/>
        <p:guide pos="39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100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816246850391209E-2"/>
          <c:y val="3.0994579982137702E-2"/>
          <c:w val="0.91923982232887658"/>
          <c:h val="0.80833025773276324"/>
        </c:manualLayout>
      </c:layout>
      <c:lineChart>
        <c:grouping val="standard"/>
        <c:varyColors val="0"/>
        <c:ser>
          <c:idx val="1"/>
          <c:order val="0"/>
          <c:tx>
            <c:strRef>
              <c:f>'Ark1'!$B$1</c:f>
              <c:strCache>
                <c:ptCount val="1"/>
                <c:pt idx="0">
                  <c:v>Totalt veg</c:v>
                </c:pt>
              </c:strCache>
            </c:strRef>
          </c:tx>
          <c:spPr>
            <a:ln w="603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'Ark1'!$A$2:$A$7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'Ark1'!$B$2:$B$7</c:f>
              <c:numCache>
                <c:formatCode>General</c:formatCode>
                <c:ptCount val="6"/>
                <c:pt idx="0">
                  <c:v>503393.6</c:v>
                </c:pt>
                <c:pt idx="1">
                  <c:v>487571.20000000001</c:v>
                </c:pt>
                <c:pt idx="2">
                  <c:v>448320</c:v>
                </c:pt>
                <c:pt idx="3">
                  <c:v>469000</c:v>
                </c:pt>
                <c:pt idx="4">
                  <c:v>619416</c:v>
                </c:pt>
                <c:pt idx="5">
                  <c:v>611889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3D-4E7C-8D32-4AE615A2ACD2}"/>
            </c:ext>
          </c:extLst>
        </c:ser>
        <c:ser>
          <c:idx val="2"/>
          <c:order val="1"/>
          <c:tx>
            <c:strRef>
              <c:f>'Ark1'!$C$1</c:f>
              <c:strCache>
                <c:ptCount val="1"/>
                <c:pt idx="0">
                  <c:v>drift veg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'Ark1'!$C$2:$C$7</c:f>
              <c:numCache>
                <c:formatCode>General</c:formatCode>
                <c:ptCount val="6"/>
                <c:pt idx="0">
                  <c:v>328540.79999999999</c:v>
                </c:pt>
                <c:pt idx="1">
                  <c:v>335414.40000000002</c:v>
                </c:pt>
                <c:pt idx="2">
                  <c:v>336240</c:v>
                </c:pt>
                <c:pt idx="3">
                  <c:v>400000</c:v>
                </c:pt>
                <c:pt idx="4">
                  <c:v>438804.8</c:v>
                </c:pt>
                <c:pt idx="5">
                  <c:v>450000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3D-4E7C-8D32-4AE615A2ACD2}"/>
            </c:ext>
          </c:extLst>
        </c:ser>
        <c:ser>
          <c:idx val="3"/>
          <c:order val="2"/>
          <c:tx>
            <c:strRef>
              <c:f>'Ark1'!$D$1</c:f>
              <c:strCache>
                <c:ptCount val="1"/>
                <c:pt idx="0">
                  <c:v>vedlikehold veg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'Ark1'!$D$2:$D$7</c:f>
              <c:numCache>
                <c:formatCode>General</c:formatCode>
                <c:ptCount val="6"/>
                <c:pt idx="0">
                  <c:v>155641.60000000001</c:v>
                </c:pt>
                <c:pt idx="1">
                  <c:v>121234.4</c:v>
                </c:pt>
                <c:pt idx="2">
                  <c:v>112080</c:v>
                </c:pt>
                <c:pt idx="3">
                  <c:v>69000</c:v>
                </c:pt>
                <c:pt idx="4">
                  <c:v>180611.20000000001</c:v>
                </c:pt>
                <c:pt idx="5">
                  <c:v>161889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3D-4E7C-8D32-4AE615A2A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1323264"/>
        <c:axId val="801327856"/>
      </c:lineChart>
      <c:catAx>
        <c:axId val="80132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01327856"/>
        <c:crosses val="autoZero"/>
        <c:auto val="1"/>
        <c:lblAlgn val="ctr"/>
        <c:lblOffset val="100"/>
        <c:noMultiLvlLbl val="0"/>
      </c:catAx>
      <c:valAx>
        <c:axId val="801327856"/>
        <c:scaling>
          <c:orientation val="minMax"/>
          <c:max val="8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01323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2E0A4657-00C9-4B1F-B9DE-1B24037020E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1492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953FAC-8C22-4CD9-B5ED-F1864AAFBFF5}" type="slidenum">
              <a:rPr lang="nb-NO" altLang="nb-NO" smtClean="0"/>
              <a:pPr eaLnBrk="1" hangingPunct="1">
                <a:spcBef>
                  <a:spcPct val="0"/>
                </a:spcBef>
              </a:pPr>
              <a:t>1</a:t>
            </a:fld>
            <a:endParaRPr lang="nb-NO" altLang="nb-NO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b-NO" altLang="nb-NO" dirty="0">
                <a:latin typeface="Times New Roman" pitchFamily="18" charset="0"/>
                <a:cs typeface="Times New Roman" pitchFamily="18" charset="0"/>
              </a:rPr>
              <a:t>Fv. 821 Frøskeland, mellom Sortland og Myre</a:t>
            </a:r>
          </a:p>
        </p:txBody>
      </p:sp>
    </p:spTree>
    <p:extLst>
      <p:ext uri="{BB962C8B-B14F-4D97-AF65-F5344CB8AC3E}">
        <p14:creationId xmlns:p14="http://schemas.microsoft.com/office/powerpoint/2010/main" val="46999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1200 km statlig veg i Nordland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0A4657-00C9-4B1F-B9DE-1B24037020E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304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A4657-00C9-4B1F-B9DE-1B24037020E5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8153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A4657-00C9-4B1F-B9DE-1B24037020E5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044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latin typeface="Times New Roman"/>
                <a:cs typeface="Times New Roman"/>
              </a:rPr>
              <a:t>Vegvedlikehold ble brukt som en salderingspost når fergeutgiftene gikk opp da dette hadde en felles bevilgning</a:t>
            </a:r>
          </a:p>
          <a:p>
            <a:endParaRPr lang="nb-NO" dirty="0">
              <a:latin typeface="Times New Roman"/>
              <a:cs typeface="Times New Roman"/>
            </a:endParaRPr>
          </a:p>
          <a:p>
            <a:r>
              <a:rPr lang="nb-NO" dirty="0">
                <a:latin typeface="Times New Roman"/>
                <a:cs typeface="Times New Roman"/>
              </a:rPr>
              <a:t>Nedtrekk i 2022 og kostnadsvekst for drift gjør at det neste år blir nedgang tilgjengelige midler til vedlikehold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A4657-00C9-4B1F-B9DE-1B24037020E5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7768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A4657-00C9-4B1F-B9DE-1B24037020E5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796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33400" y="980728"/>
            <a:ext cx="10363200" cy="46831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30424" y="1916832"/>
            <a:ext cx="9718104" cy="4114800"/>
          </a:xfrm>
          <a:prstGeom prst="rect">
            <a:avLst/>
          </a:prstGeom>
        </p:spPr>
        <p:txBody>
          <a:bodyPr/>
          <a:lstStyle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563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686800" y="914400"/>
            <a:ext cx="2590800" cy="50292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75692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BC4D1-8BEB-40D8-897B-FBA7B987869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8231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33400" y="980728"/>
            <a:ext cx="10363200" cy="468313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30424" y="1916832"/>
            <a:ext cx="9718104" cy="4114800"/>
          </a:xfrm>
          <a:prstGeom prst="rect">
            <a:avLst/>
          </a:prstGeom>
        </p:spPr>
        <p:txBody>
          <a:bodyPr/>
          <a:lstStyle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98949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8DB5A-CF74-4732-8ECC-6E266D88456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8650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8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828800"/>
            <a:ext cx="508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2B96B-1457-4AA1-BD2B-3D61C576CF5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6979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0CB0C-8891-4F77-98BF-0CC85635C2E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5660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E938D-6DDE-4E5A-B09B-9A157E72493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3253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D1AC1-00D0-4010-B493-8A45CE59ED7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1731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E7129-BAB3-4659-B821-B9378C01587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4614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5A4D6-0C5D-40B5-9B64-7705BEC4202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5721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1828800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42B9C-44A4-4136-8BE2-507E7C17846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010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8DB5A-CF74-4732-8ECC-6E266D88456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3591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686800" y="914400"/>
            <a:ext cx="2590800" cy="50292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75692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BC4D1-8BEB-40D8-897B-FBA7B987869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6560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79968" y="333375"/>
            <a:ext cx="11125200" cy="719139"/>
          </a:xfrm>
          <a:prstGeom prst="rect">
            <a:avLst/>
          </a:prstGeom>
        </p:spPr>
        <p:txBody>
          <a:bodyPr/>
          <a:lstStyle>
            <a:lvl1pPr algn="l">
              <a:defRPr sz="4400" cap="small" baseline="0"/>
            </a:lvl1pPr>
          </a:lstStyle>
          <a:p>
            <a:r>
              <a:rPr lang="nb-NO" dirty="0"/>
              <a:t> 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727057" y="1268762"/>
            <a:ext cx="10985500" cy="4625975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+mj-lt"/>
              </a:defRPr>
            </a:lvl1pPr>
            <a:lvl2pPr>
              <a:defRPr sz="36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</p:txBody>
      </p:sp>
    </p:spTree>
    <p:extLst>
      <p:ext uri="{BB962C8B-B14F-4D97-AF65-F5344CB8AC3E}">
        <p14:creationId xmlns:p14="http://schemas.microsoft.com/office/powerpoint/2010/main" val="194385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7E7948-C751-41CF-BCA5-2262F77045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968" y="333375"/>
            <a:ext cx="11125200" cy="719139"/>
          </a:xfrm>
          <a:prstGeom prst="rect">
            <a:avLst/>
          </a:prstGeom>
        </p:spPr>
        <p:txBody>
          <a:bodyPr/>
          <a:lstStyle>
            <a:lvl1pPr algn="l">
              <a:defRPr sz="4400" cap="small" baseline="0"/>
            </a:lvl1pPr>
          </a:lstStyle>
          <a:p>
            <a:r>
              <a:rPr lang="nb-NO" dirty="0"/>
              <a:t> 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828DE68-1C15-4442-8F06-9AF06B40CE9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57" y="1268762"/>
            <a:ext cx="10985500" cy="4625975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+mj-lt"/>
              </a:defRPr>
            </a:lvl1pPr>
            <a:lvl2pPr>
              <a:defRPr sz="36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</p:txBody>
      </p:sp>
    </p:spTree>
    <p:extLst>
      <p:ext uri="{BB962C8B-B14F-4D97-AF65-F5344CB8AC3E}">
        <p14:creationId xmlns:p14="http://schemas.microsoft.com/office/powerpoint/2010/main" val="417603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7D9F3E4A-1AD4-4F02-8A4F-F7067E5326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84316"/>
            <a:ext cx="12311028" cy="795454"/>
          </a:xfrm>
          <a:prstGeom prst="rect">
            <a:avLst/>
          </a:prstGeom>
          <a:solidFill>
            <a:srgbClr val="20427A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lIns="816000" tIns="60873" rIns="359437" bIns="60873" anchor="ctr"/>
          <a:lstStyle/>
          <a:p>
            <a:pPr defTabSz="1219170"/>
            <a:endParaRPr lang="nb-NO" sz="3600" b="1" cap="small" dirty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33400" y="244124"/>
            <a:ext cx="11125200" cy="719139"/>
          </a:xfrm>
          <a:prstGeom prst="rect">
            <a:avLst/>
          </a:prstGeom>
        </p:spPr>
        <p:txBody>
          <a:bodyPr/>
          <a:lstStyle>
            <a:lvl1pPr algn="l">
              <a:defRPr sz="4400" cap="small" baseline="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nb-NO" dirty="0"/>
              <a:t> 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727057" y="1342417"/>
            <a:ext cx="10985500" cy="455232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+mj-lt"/>
              </a:defRPr>
            </a:lvl1pPr>
            <a:lvl2pPr>
              <a:defRPr sz="36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</p:txBody>
      </p:sp>
    </p:spTree>
    <p:extLst>
      <p:ext uri="{BB962C8B-B14F-4D97-AF65-F5344CB8AC3E}">
        <p14:creationId xmlns:p14="http://schemas.microsoft.com/office/powerpoint/2010/main" val="323655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8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828800"/>
            <a:ext cx="508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2B96B-1457-4AA1-BD2B-3D61C576CF5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981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0CB0C-8891-4F77-98BF-0CC85635C2E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51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E938D-6DDE-4E5A-B09B-9A157E72493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8507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D1AC1-00D0-4010-B493-8A45CE59ED7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304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E7129-BAB3-4659-B821-B9378C01587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90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5A4D6-0C5D-40B5-9B64-7705BEC4202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166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1828800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42B9C-44A4-4136-8BE2-507E7C17846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562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914401"/>
            <a:ext cx="1036320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b-NO" alt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5"/>
            <a:ext cx="12163814" cy="14127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j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j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914401"/>
            <a:ext cx="1036320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b-NO" alt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5"/>
            <a:ext cx="12163814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4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j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j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0897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/>
  <p:txStyles>
    <p:titleStyle>
      <a:lvl1pPr algn="ctr" defTabSz="1217054" rtl="0" eaLnBrk="1" fontAlgn="base" hangingPunct="1">
        <a:spcBef>
          <a:spcPct val="0"/>
        </a:spcBef>
        <a:spcAft>
          <a:spcPct val="0"/>
        </a:spcAft>
        <a:defRPr sz="4533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1217054" rtl="0" eaLnBrk="1" fontAlgn="base" hangingPunct="1">
        <a:spcBef>
          <a:spcPct val="0"/>
        </a:spcBef>
        <a:spcAft>
          <a:spcPct val="0"/>
        </a:spcAft>
        <a:defRPr sz="4533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cs typeface="Arial" pitchFamily="34" charset="0"/>
        </a:defRPr>
      </a:lvl2pPr>
      <a:lvl3pPr algn="ctr" defTabSz="1217054" rtl="0" eaLnBrk="1" fontAlgn="base" hangingPunct="1">
        <a:spcBef>
          <a:spcPct val="0"/>
        </a:spcBef>
        <a:spcAft>
          <a:spcPct val="0"/>
        </a:spcAft>
        <a:defRPr sz="4533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cs typeface="Arial" pitchFamily="34" charset="0"/>
        </a:defRPr>
      </a:lvl3pPr>
      <a:lvl4pPr algn="ctr" defTabSz="1217054" rtl="0" eaLnBrk="1" fontAlgn="base" hangingPunct="1">
        <a:spcBef>
          <a:spcPct val="0"/>
        </a:spcBef>
        <a:spcAft>
          <a:spcPct val="0"/>
        </a:spcAft>
        <a:defRPr sz="4533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cs typeface="Arial" pitchFamily="34" charset="0"/>
        </a:defRPr>
      </a:lvl4pPr>
      <a:lvl5pPr algn="ctr" defTabSz="1217054" rtl="0" eaLnBrk="1" fontAlgn="base" hangingPunct="1">
        <a:spcBef>
          <a:spcPct val="0"/>
        </a:spcBef>
        <a:spcAft>
          <a:spcPct val="0"/>
        </a:spcAft>
        <a:defRPr sz="4533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cs typeface="Arial" pitchFamily="34" charset="0"/>
        </a:defRPr>
      </a:lvl5pPr>
      <a:lvl6pPr marL="435157" algn="ctr" defTabSz="1217834" rtl="0" eaLnBrk="1" fontAlgn="base" hangingPunct="1">
        <a:spcBef>
          <a:spcPct val="0"/>
        </a:spcBef>
        <a:spcAft>
          <a:spcPct val="0"/>
        </a:spcAft>
        <a:defRPr sz="4533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cs typeface="Arial" pitchFamily="34" charset="0"/>
        </a:defRPr>
      </a:lvl6pPr>
      <a:lvl7pPr marL="870313" algn="ctr" defTabSz="1217834" rtl="0" eaLnBrk="1" fontAlgn="base" hangingPunct="1">
        <a:spcBef>
          <a:spcPct val="0"/>
        </a:spcBef>
        <a:spcAft>
          <a:spcPct val="0"/>
        </a:spcAft>
        <a:defRPr sz="4533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cs typeface="Arial" pitchFamily="34" charset="0"/>
        </a:defRPr>
      </a:lvl7pPr>
      <a:lvl8pPr marL="1305470" algn="ctr" defTabSz="1217834" rtl="0" eaLnBrk="1" fontAlgn="base" hangingPunct="1">
        <a:spcBef>
          <a:spcPct val="0"/>
        </a:spcBef>
        <a:spcAft>
          <a:spcPct val="0"/>
        </a:spcAft>
        <a:defRPr sz="4533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cs typeface="Arial" pitchFamily="34" charset="0"/>
        </a:defRPr>
      </a:lvl8pPr>
      <a:lvl9pPr marL="1740627" algn="ctr" defTabSz="1217834" rtl="0" eaLnBrk="1" fontAlgn="base" hangingPunct="1">
        <a:spcBef>
          <a:spcPct val="0"/>
        </a:spcBef>
        <a:spcAft>
          <a:spcPct val="0"/>
        </a:spcAft>
        <a:defRPr sz="4533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455073" indent="-455073" algn="l" defTabSz="1217054" rtl="0" eaLnBrk="1" fontAlgn="base" hangingPunct="1">
        <a:spcBef>
          <a:spcPct val="20000"/>
        </a:spcBef>
        <a:spcAft>
          <a:spcPct val="0"/>
        </a:spcAft>
        <a:buClr>
          <a:srgbClr val="000033"/>
        </a:buClr>
        <a:buSzPct val="90000"/>
        <a:buFont typeface="Wingdings" panose="05000000000000000000" pitchFamily="2" charset="2"/>
        <a:buChar char="q"/>
        <a:defRPr sz="4267">
          <a:solidFill>
            <a:srgbClr val="000000"/>
          </a:solidFill>
          <a:latin typeface="+mn-lt"/>
          <a:ea typeface="+mn-ea"/>
          <a:cs typeface="+mn-cs"/>
        </a:defRPr>
      </a:lvl1pPr>
      <a:lvl2pPr marL="1352534" indent="-742950" algn="l" defTabSz="1217054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ü"/>
        <a:defRPr sz="3733">
          <a:solidFill>
            <a:srgbClr val="000000"/>
          </a:solidFill>
          <a:latin typeface="+mn-lt"/>
          <a:cs typeface="+mn-cs"/>
        </a:defRPr>
      </a:lvl2pPr>
      <a:lvl3pPr marL="1521846" indent="-304792" algn="l" defTabSz="1217054" rtl="0" eaLnBrk="1" fontAlgn="base" hangingPunct="1">
        <a:spcBef>
          <a:spcPct val="20000"/>
        </a:spcBef>
        <a:spcAft>
          <a:spcPct val="0"/>
        </a:spcAft>
        <a:buClr>
          <a:srgbClr val="000033"/>
        </a:buClr>
        <a:buSzPct val="90000"/>
        <a:buFont typeface="Courier New" panose="02070309020205020404" pitchFamily="49" charset="0"/>
        <a:buChar char="o"/>
        <a:defRPr sz="3200">
          <a:solidFill>
            <a:srgbClr val="000000"/>
          </a:solidFill>
          <a:latin typeface="+mn-lt"/>
          <a:cs typeface="+mn-cs"/>
        </a:defRPr>
      </a:lvl3pPr>
      <a:lvl4pPr marL="2131431" indent="-302676" algn="l" defTabSz="1217054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>
          <a:solidFill>
            <a:srgbClr val="000000"/>
          </a:solidFill>
          <a:latin typeface="+mn-lt"/>
          <a:cs typeface="+mn-cs"/>
        </a:defRPr>
      </a:lvl4pPr>
      <a:lvl5pPr marL="2738898" indent="-302676" algn="l" defTabSz="1217054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6"/>
        </a:buBlip>
        <a:defRPr sz="2667">
          <a:solidFill>
            <a:srgbClr val="000000"/>
          </a:solidFill>
          <a:latin typeface="+mn-lt"/>
          <a:cs typeface="+mn-cs"/>
        </a:defRPr>
      </a:lvl5pPr>
      <a:lvl6pPr marL="3176038" indent="-303703" algn="l" defTabSz="1217834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6"/>
        </a:buBlip>
        <a:defRPr sz="2667">
          <a:solidFill>
            <a:srgbClr val="000000"/>
          </a:solidFill>
          <a:latin typeface="+mn-lt"/>
          <a:cs typeface="+mn-cs"/>
        </a:defRPr>
      </a:lvl6pPr>
      <a:lvl7pPr marL="3611195" indent="-303703" algn="l" defTabSz="1217834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6"/>
        </a:buBlip>
        <a:defRPr sz="2667">
          <a:solidFill>
            <a:srgbClr val="000000"/>
          </a:solidFill>
          <a:latin typeface="+mn-lt"/>
          <a:cs typeface="+mn-cs"/>
        </a:defRPr>
      </a:lvl7pPr>
      <a:lvl8pPr marL="4046347" indent="-303703" algn="l" defTabSz="1217834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6"/>
        </a:buBlip>
        <a:defRPr sz="2667">
          <a:solidFill>
            <a:srgbClr val="000000"/>
          </a:solidFill>
          <a:latin typeface="+mn-lt"/>
          <a:cs typeface="+mn-cs"/>
        </a:defRPr>
      </a:lvl8pPr>
      <a:lvl9pPr marL="4481509" indent="-303703" algn="l" defTabSz="1217834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6"/>
        </a:buBlip>
        <a:defRPr sz="2667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8703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35157" algn="l" defTabSz="8703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70313" algn="l" defTabSz="8703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05470" algn="l" defTabSz="8703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740627" algn="l" defTabSz="8703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175782" algn="l" defTabSz="8703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610939" algn="l" defTabSz="8703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046093" algn="l" defTabSz="8703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481252" algn="l" defTabSz="8703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D55970C8-1D33-4F00-BD94-C6B94D6F84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6" b="11436"/>
          <a:stretch/>
        </p:blipFill>
        <p:spPr>
          <a:xfrm>
            <a:off x="-34741" y="1574962"/>
            <a:ext cx="12222342" cy="5302579"/>
          </a:xfrm>
          <a:prstGeom prst="rect">
            <a:avLst/>
          </a:prstGeom>
        </p:spPr>
      </p:pic>
      <p:sp>
        <p:nvSpPr>
          <p:cNvPr id="3096" name="Rektangel 3095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78" name="Text Box 3"/>
          <p:cNvSpPr txBox="1">
            <a:spLocks noChangeArrowheads="1"/>
          </p:cNvSpPr>
          <p:nvPr/>
        </p:nvSpPr>
        <p:spPr bwMode="auto">
          <a:xfrm>
            <a:off x="6641722" y="4725144"/>
            <a:ext cx="5550278" cy="1584176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22000" tIns="118800" rIns="162000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0"/>
              </a:spcBef>
              <a:buFontTx/>
              <a:buNone/>
            </a:pPr>
            <a:r>
              <a:rPr lang="nb-NO" altLang="nb-NO" sz="2200" b="1" dirty="0">
                <a:solidFill>
                  <a:srgbClr val="4B8F21"/>
                </a:solidFill>
                <a:latin typeface="Verdana" pitchFamily="34" charset="0"/>
              </a:rPr>
              <a:t>Nordland fylkeskommune som vegeier</a:t>
            </a:r>
          </a:p>
          <a:p>
            <a:pPr eaLnBrk="1" hangingPunct="1">
              <a:lnSpc>
                <a:spcPct val="80000"/>
              </a:lnSpc>
              <a:spcBef>
                <a:spcPct val="200000"/>
              </a:spcBef>
              <a:buFontTx/>
              <a:buNone/>
            </a:pPr>
            <a:r>
              <a:rPr lang="nb-NO" altLang="nb-NO" sz="1400" dirty="0">
                <a:latin typeface="Verdana" pitchFamily="34" charset="0"/>
              </a:rPr>
              <a:t>Odd Inge Bardal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b-NO" altLang="nb-NO" sz="900" dirty="0">
                <a:latin typeface="Verdana" pitchFamily="34" charset="0"/>
              </a:rPr>
              <a:t>21. mars 2022</a:t>
            </a:r>
          </a:p>
        </p:txBody>
      </p:sp>
      <p:pic>
        <p:nvPicPr>
          <p:cNvPr id="23" name="Picture 5" descr="C:\Documents and Settings\RBK27\Skrivebord\LOGO\NFK LOGO\Logo_nfk_CMY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05" y="478061"/>
            <a:ext cx="1905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CDCB37FD-F8CD-46B4-8664-14E0879F9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81536">
            <a:off x="6631953" y="700976"/>
            <a:ext cx="2852846" cy="383323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11DA00F-C586-4B83-AB5B-C15129E94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Regional transportplan 2022 - 2033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C3B7C1-2C2C-455E-992C-37F793EA95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757664" cy="4114800"/>
          </a:xfrm>
        </p:spPr>
        <p:txBody>
          <a:bodyPr>
            <a:normAutofit fontScale="77500" lnSpcReduction="20000"/>
          </a:bodyPr>
          <a:lstStyle/>
          <a:p>
            <a:r>
              <a:rPr lang="nb-NO" dirty="0"/>
              <a:t>Minimum 1/3 av samlet driftsbudsjett på veg skal gå til vedlikehold.</a:t>
            </a:r>
          </a:p>
          <a:p>
            <a:endParaRPr lang="nb-NO" dirty="0"/>
          </a:p>
          <a:p>
            <a:r>
              <a:rPr lang="nb-NO" dirty="0"/>
              <a:t>Fem prosent av vegnettet skal få nytt dekke i snitt hvert år.</a:t>
            </a:r>
          </a:p>
          <a:p>
            <a:endParaRPr lang="nb-NO" dirty="0"/>
          </a:p>
          <a:p>
            <a:r>
              <a:rPr lang="nb-NO" dirty="0"/>
              <a:t>Grusveger skal få fast dekke.</a:t>
            </a:r>
          </a:p>
          <a:p>
            <a:endParaRPr lang="nb-NO" dirty="0"/>
          </a:p>
          <a:p>
            <a:r>
              <a:rPr lang="nb-NO" dirty="0"/>
              <a:t>Flere fylkesveger skal oppgraderes og breddeutvides til gul stripe.</a:t>
            </a:r>
          </a:p>
          <a:p>
            <a:endParaRPr lang="nb-NO" dirty="0"/>
          </a:p>
          <a:p>
            <a:r>
              <a:rPr lang="nb-NO" dirty="0"/>
              <a:t>10 mrd. kr i investeringsramme i 12-årsperioden.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31738A6-305F-4FC4-B316-3D07523000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26372">
            <a:off x="9075973" y="1570878"/>
            <a:ext cx="3009624" cy="332047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2040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927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ssholder for innhold 43">
            <a:extLst>
              <a:ext uri="{FF2B5EF4-FFF2-40B4-BE49-F238E27FC236}">
                <a16:creationId xmlns:a16="http://schemas.microsoft.com/office/drawing/2014/main" id="{D1AA17BE-48E1-434F-85AC-FF01C0AB08C2}"/>
              </a:ext>
            </a:extLst>
          </p:cNvPr>
          <p:cNvSpPr txBox="1">
            <a:spLocks/>
          </p:cNvSpPr>
          <p:nvPr/>
        </p:nvSpPr>
        <p:spPr>
          <a:xfrm>
            <a:off x="530536" y="1380878"/>
            <a:ext cx="7040822" cy="4545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dirty="0">
                <a:solidFill>
                  <a:srgbClr val="000000"/>
                </a:solidFill>
                <a:latin typeface="Arial"/>
                <a:cs typeface="Times New Roman"/>
              </a:rPr>
              <a:t>4 050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 km fylkesveger.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Samlet fylkesveglengde tilsvarer kjøreavstanden mellom </a:t>
            </a:r>
            <a:r>
              <a:rPr lang="nb-NO" sz="1800" dirty="0">
                <a:solidFill>
                  <a:srgbClr val="000000"/>
                </a:solidFill>
                <a:latin typeface="Arial"/>
                <a:cs typeface="Times New Roman"/>
              </a:rPr>
              <a:t>Andenes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 – Roma, eller luftlinje Andenes – nord i Marokko.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defRPr/>
            </a:pPr>
            <a:endParaRPr lang="nb-NO" sz="1800" dirty="0">
              <a:solidFill>
                <a:srgbClr val="000000"/>
              </a:solidFill>
              <a:latin typeface="Arial"/>
              <a:cs typeface="Times New Roman"/>
            </a:endParaRP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defRPr/>
            </a:pPr>
            <a:r>
              <a:rPr lang="nb-NO" sz="1800" dirty="0">
                <a:solidFill>
                  <a:srgbClr val="000000"/>
                </a:solidFill>
                <a:latin typeface="Arial"/>
                <a:cs typeface="Times New Roman"/>
              </a:rPr>
              <a:t>1.890 km med lav dekketilstand.</a:t>
            </a:r>
          </a:p>
          <a:p>
            <a:pPr marL="0" indent="0">
              <a:spcBef>
                <a:spcPct val="20000"/>
              </a:spcBef>
              <a:spcAft>
                <a:spcPts val="0"/>
              </a:spcAft>
              <a:buNone/>
              <a:defRPr/>
            </a:pPr>
            <a:endParaRPr lang="nb-NO" sz="1800" dirty="0">
              <a:solidFill>
                <a:srgbClr val="000000"/>
              </a:solidFill>
              <a:latin typeface="Arial"/>
              <a:cs typeface="Times New Roman"/>
            </a:endParaRP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defRPr/>
            </a:pPr>
            <a:r>
              <a:rPr lang="nb-NO" sz="1800" dirty="0">
                <a:solidFill>
                  <a:srgbClr val="000000"/>
                </a:solidFill>
                <a:latin typeface="Arial"/>
                <a:cs typeface="Times New Roman"/>
              </a:rPr>
              <a:t>100 km uten fast dekke.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54 fylkesvegtunneler med samlet lengde på 80 km.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Nærmere 850 bruer</a:t>
            </a:r>
          </a:p>
          <a:p>
            <a:pPr marL="800100" lvl="1" indent="-342900">
              <a:spcBef>
                <a:spcPct val="20000"/>
              </a:spcBef>
              <a:spcAft>
                <a:spcPts val="0"/>
              </a:spcAft>
              <a:defRPr/>
            </a:pPr>
            <a:r>
              <a:rPr lang="nb-NO" sz="1400" dirty="0">
                <a:solidFill>
                  <a:srgbClr val="000000"/>
                </a:solidFill>
                <a:latin typeface="Arial"/>
                <a:cs typeface="Times New Roman"/>
              </a:rPr>
              <a:t>Stor andel </a:t>
            </a:r>
            <a:r>
              <a:rPr lang="nb-NO" sz="1400" dirty="0" err="1">
                <a:solidFill>
                  <a:srgbClr val="000000"/>
                </a:solidFill>
                <a:latin typeface="Arial"/>
                <a:cs typeface="Times New Roman"/>
              </a:rPr>
              <a:t>kystbruer</a:t>
            </a:r>
            <a:r>
              <a:rPr lang="nb-NO" sz="1400" dirty="0">
                <a:solidFill>
                  <a:srgbClr val="000000"/>
                </a:solidFill>
                <a:latin typeface="Arial"/>
                <a:cs typeface="Times New Roman"/>
              </a:rPr>
              <a:t>.</a:t>
            </a:r>
          </a:p>
          <a:p>
            <a:pPr marL="800100" lvl="1" indent="-342900">
              <a:spcBef>
                <a:spcPct val="20000"/>
              </a:spcBef>
              <a:spcAft>
                <a:spcPts val="0"/>
              </a:spcAft>
              <a:defRPr/>
            </a:pPr>
            <a:endParaRPr lang="nb-NO" sz="1400" dirty="0">
              <a:solidFill>
                <a:srgbClr val="000000"/>
              </a:solidFill>
              <a:latin typeface="Arial"/>
              <a:cs typeface="Times New Roman"/>
            </a:endParaRP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71 ferjekaier.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Times New Roman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Times New Roman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Times New Roman"/>
            </a:endParaRPr>
          </a:p>
        </p:txBody>
      </p:sp>
      <p:sp>
        <p:nvSpPr>
          <p:cNvPr id="205" name="Tittel 42">
            <a:extLst>
              <a:ext uri="{FF2B5EF4-FFF2-40B4-BE49-F238E27FC236}">
                <a16:creationId xmlns:a16="http://schemas.microsoft.com/office/drawing/2014/main" id="{FA29CF48-C632-4989-8C3C-E9AD396BFB49}"/>
              </a:ext>
            </a:extLst>
          </p:cNvPr>
          <p:cNvSpPr txBox="1">
            <a:spLocks/>
          </p:cNvSpPr>
          <p:nvPr/>
        </p:nvSpPr>
        <p:spPr>
          <a:xfrm>
            <a:off x="530536" y="694539"/>
            <a:ext cx="4259051" cy="490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41719C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Fylkesvegnettet i Nordland</a:t>
            </a:r>
          </a:p>
        </p:txBody>
      </p:sp>
      <p:pic>
        <p:nvPicPr>
          <p:cNvPr id="272" name="Bilde 271">
            <a:extLst>
              <a:ext uri="{FF2B5EF4-FFF2-40B4-BE49-F238E27FC236}">
                <a16:creationId xmlns:a16="http://schemas.microsoft.com/office/drawing/2014/main" id="{A60BB98C-B8FC-4447-8833-63877A1BFC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76"/>
          <a:stretch/>
        </p:blipFill>
        <p:spPr>
          <a:xfrm>
            <a:off x="6888088" y="-3240637"/>
            <a:ext cx="11737304" cy="20197274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0136FE51-8991-4254-9A68-B1AF702D4028}"/>
              </a:ext>
            </a:extLst>
          </p:cNvPr>
          <p:cNvSpPr txBox="1"/>
          <p:nvPr/>
        </p:nvSpPr>
        <p:spPr>
          <a:xfrm>
            <a:off x="7487012" y="177210"/>
            <a:ext cx="9009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solidFill>
                  <a:schemeClr val="bg1"/>
                </a:solidFill>
                <a:highlight>
                  <a:srgbClr val="A5A5A5"/>
                </a:highlight>
                <a:latin typeface="+mn-lt"/>
              </a:rPr>
              <a:t>4200</a:t>
            </a:r>
          </a:p>
        </p:txBody>
      </p:sp>
    </p:spTree>
    <p:extLst>
      <p:ext uri="{BB962C8B-B14F-4D97-AF65-F5344CB8AC3E}">
        <p14:creationId xmlns:p14="http://schemas.microsoft.com/office/powerpoint/2010/main" val="2201400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FF8B69-0A3B-4E84-A8D7-F8FF6C1A5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Nordland fylkeskommune som vegeier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792FB6E-8815-4155-B36C-115FE1A5E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424" y="1916832"/>
            <a:ext cx="5901680" cy="4114800"/>
          </a:xfrm>
        </p:spPr>
        <p:txBody>
          <a:bodyPr/>
          <a:lstStyle/>
          <a:p>
            <a:r>
              <a:rPr lang="nb-NO" dirty="0"/>
              <a:t>Bruker Statens vegvesens håndbøker og kontraktsmaler.</a:t>
            </a:r>
          </a:p>
          <a:p>
            <a:endParaRPr lang="nb-NO" dirty="0"/>
          </a:p>
          <a:p>
            <a:r>
              <a:rPr lang="nb-NO" dirty="0"/>
              <a:t>Følger utviklingen nøye, uten å være «i front».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16BA1B0-E43F-4964-B1CF-BDA51A4628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 b="23750"/>
          <a:stretch/>
        </p:blipFill>
        <p:spPr>
          <a:xfrm rot="529649">
            <a:off x="7882274" y="982548"/>
            <a:ext cx="3168981" cy="4464496"/>
          </a:xfrm>
          <a:prstGeom prst="rect">
            <a:avLst/>
          </a:prstGeom>
          <a:effectLst>
            <a:innerShdw blurRad="215900" dist="114300" dir="174000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9200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81EF65BB-3E35-4CFA-8F34-794F4FF631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531440"/>
            <a:ext cx="15434392" cy="10226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76F37B1-6653-48C2-B6FF-AEE1E4590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Vinterdrift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4A9E91-BD5A-44BD-8E2D-DE08C532F5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6549752" cy="4114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Største utgiftspost.</a:t>
            </a:r>
          </a:p>
          <a:p>
            <a:endParaRPr lang="nb-NO" dirty="0"/>
          </a:p>
          <a:p>
            <a:r>
              <a:rPr lang="nb-NO" dirty="0"/>
              <a:t>Økende kostnader.</a:t>
            </a:r>
          </a:p>
          <a:p>
            <a:endParaRPr lang="nb-NO" dirty="0"/>
          </a:p>
          <a:p>
            <a:r>
              <a:rPr lang="nb-NO" dirty="0"/>
              <a:t>Vanskelig å redusere</a:t>
            </a:r>
            <a:br>
              <a:rPr lang="nb-NO" dirty="0"/>
            </a:br>
            <a:r>
              <a:rPr lang="nb-NO" dirty="0"/>
              <a:t>kostnader uten at det går ut over trafikksikkerhet og fremkommelighet.</a:t>
            </a:r>
          </a:p>
        </p:txBody>
      </p:sp>
    </p:spTree>
    <p:extLst>
      <p:ext uri="{BB962C8B-B14F-4D97-AF65-F5344CB8AC3E}">
        <p14:creationId xmlns:p14="http://schemas.microsoft.com/office/powerpoint/2010/main" val="1742659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nb-NO" altLang="nb-NO" dirty="0"/>
              <a:t>Største utfordring: Vedlikeholdsetterslep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6948" y="1662110"/>
            <a:ext cx="5003068" cy="479122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b-NO" altLang="nb-NO" dirty="0"/>
          </a:p>
          <a:p>
            <a:r>
              <a:rPr lang="nb-NO" altLang="nb-NO" sz="1800" dirty="0"/>
              <a:t>Antatt ca. 10 mrd. kr i vedlikeholdsetterslep.</a:t>
            </a:r>
          </a:p>
          <a:p>
            <a:endParaRPr lang="nb-NO" altLang="nb-NO" sz="1800" dirty="0"/>
          </a:p>
          <a:p>
            <a:r>
              <a:rPr lang="nb-NO" altLang="nb-NO" sz="1800" dirty="0"/>
              <a:t>MOTIV-beregning tilsier at behovet er 800 mill. kr til drift og vedlikehold.</a:t>
            </a:r>
          </a:p>
          <a:p>
            <a:pPr marL="57150" indent="0">
              <a:buNone/>
            </a:pPr>
            <a:endParaRPr lang="nb-NO" altLang="nb-NO" sz="1800" dirty="0"/>
          </a:p>
          <a:p>
            <a:r>
              <a:rPr lang="nb-NO" altLang="nb-NO" sz="1800" dirty="0"/>
              <a:t>Hurdalsplattformen: </a:t>
            </a:r>
            <a:br>
              <a:rPr lang="nb-NO" altLang="nb-NO" sz="1800" dirty="0"/>
            </a:br>
            <a:r>
              <a:rPr lang="nb-NO" altLang="nb-NO" sz="1800" i="1" dirty="0"/>
              <a:t>«Regjeringen vil u</a:t>
            </a:r>
            <a:r>
              <a:rPr lang="nb-NO" sz="1800" i="1" dirty="0"/>
              <a:t>tarbeide en helhetlig og forpliktende plan for å redusere vedlikeholdsetterslepet på fylkesveier i samarbeid med fylkeskommunene.»</a:t>
            </a:r>
            <a:endParaRPr lang="nb-NO" altLang="nb-NO" sz="1800" i="1" dirty="0"/>
          </a:p>
          <a:p>
            <a:pPr marL="400050"/>
            <a:endParaRPr lang="nb-NO" altLang="nb-NO" dirty="0"/>
          </a:p>
          <a:p>
            <a:pPr marL="0" indent="0">
              <a:buNone/>
            </a:pPr>
            <a:endParaRPr lang="nb-NO" altLang="nb-NO" dirty="0"/>
          </a:p>
          <a:p>
            <a:pPr marL="0" indent="0">
              <a:buNone/>
            </a:pPr>
            <a:endParaRPr lang="nb-NO" altLang="nb-NO" dirty="0"/>
          </a:p>
          <a:p>
            <a:endParaRPr lang="nb-NO" altLang="nb-NO" dirty="0"/>
          </a:p>
          <a:p>
            <a:pPr marL="0" indent="0" eaLnBrk="1" hangingPunct="1">
              <a:buNone/>
            </a:pPr>
            <a:endParaRPr lang="nb-NO" altLang="nb-NO" dirty="0"/>
          </a:p>
          <a:p>
            <a:pPr marL="0" indent="0" eaLnBrk="1" hangingPunct="1">
              <a:buNone/>
            </a:pPr>
            <a:endParaRPr lang="nb-NO" altLang="nb-NO" dirty="0"/>
          </a:p>
          <a:p>
            <a:pPr marL="0" indent="0" eaLnBrk="1" hangingPunct="1">
              <a:buNone/>
            </a:pPr>
            <a:endParaRPr lang="nb-NO" altLang="nb-NO" dirty="0"/>
          </a:p>
          <a:p>
            <a:pPr marL="0" indent="0" eaLnBrk="1" hangingPunct="1">
              <a:buNone/>
            </a:pPr>
            <a:endParaRPr lang="nb-NO" altLang="nb-NO" dirty="0"/>
          </a:p>
          <a:p>
            <a:pPr marL="0" indent="0" eaLnBrk="1" hangingPunct="1">
              <a:buNone/>
            </a:pPr>
            <a:endParaRPr lang="nb-NO" alt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BC0AE7B-565A-4ABF-9BB7-1FEC6F386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40261"/>
            <a:ext cx="5688061" cy="38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81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EDD738B7-977C-452A-B012-8AF30FDB7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09" y="880727"/>
            <a:ext cx="10363200" cy="468313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/>
              <a:t>Oversikt driftsbudsjett fylkesveg 2017-2022 </a:t>
            </a:r>
            <a:br>
              <a:rPr lang="nb-NO" dirty="0"/>
            </a:br>
            <a:r>
              <a:rPr lang="nb-NO" dirty="0"/>
              <a:t>	</a:t>
            </a:r>
            <a:br>
              <a:rPr lang="nb-NO" dirty="0"/>
            </a:br>
            <a:endParaRPr lang="nb-NO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nb-NO" altLang="nb-NO"/>
          </a:p>
          <a:p>
            <a:pPr marL="0" indent="0" eaLnBrk="1" hangingPunct="1">
              <a:buNone/>
            </a:pPr>
            <a:endParaRPr lang="nb-NO" altLang="nb-NO"/>
          </a:p>
          <a:p>
            <a:pPr marL="0" indent="0" eaLnBrk="1" hangingPunct="1">
              <a:buNone/>
            </a:pPr>
            <a:endParaRPr lang="nb-NO" altLang="nb-NO"/>
          </a:p>
          <a:p>
            <a:pPr marL="0" indent="0" eaLnBrk="1" hangingPunct="1">
              <a:buNone/>
            </a:pPr>
            <a:endParaRPr lang="nb-NO" altLang="nb-NO"/>
          </a:p>
          <a:p>
            <a:pPr marL="0" indent="0" eaLnBrk="1" hangingPunct="1">
              <a:buNone/>
            </a:pPr>
            <a:endParaRPr lang="nb-NO" altLang="nb-NO"/>
          </a:p>
          <a:p>
            <a:pPr marL="0" indent="0" eaLnBrk="1" hangingPunct="1">
              <a:buNone/>
            </a:pPr>
            <a:endParaRPr lang="nb-NO" altLang="nb-NO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9356E56-1432-48A9-B1F3-6FB8A03B6F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392784"/>
              </p:ext>
            </p:extLst>
          </p:nvPr>
        </p:nvGraphicFramePr>
        <p:xfrm>
          <a:off x="1492290" y="1340768"/>
          <a:ext cx="8994371" cy="4549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8880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B34536-0A40-4F80-B0F8-807ED192F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Statlig tilskudd til fylkesvegene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AAEC55-A32B-4960-AC6B-5122F4BB0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8349952" cy="4114800"/>
          </a:xfrm>
        </p:spPr>
        <p:txBody>
          <a:bodyPr/>
          <a:lstStyle/>
          <a:p>
            <a:r>
              <a:rPr lang="nb-NO" dirty="0"/>
              <a:t>57 mill. kr i 2021.</a:t>
            </a:r>
          </a:p>
          <a:p>
            <a:endParaRPr lang="nb-NO" dirty="0"/>
          </a:p>
          <a:p>
            <a:r>
              <a:rPr lang="nb-NO" dirty="0"/>
              <a:t>41 mill. kr i 2022</a:t>
            </a:r>
          </a:p>
          <a:p>
            <a:pPr lvl="1"/>
            <a:r>
              <a:rPr lang="nb-NO" dirty="0"/>
              <a:t>290 mill. kr. til fordeling på landsbasis.</a:t>
            </a:r>
          </a:p>
          <a:p>
            <a:endParaRPr lang="nb-NO" dirty="0"/>
          </a:p>
          <a:p>
            <a:r>
              <a:rPr lang="nb-NO" dirty="0"/>
              <a:t>NTP: 775 mill. kr. til fordeling pr år 2022-2027</a:t>
            </a:r>
          </a:p>
          <a:p>
            <a:pPr lvl="1"/>
            <a:r>
              <a:rPr lang="nb-NO" dirty="0"/>
              <a:t>Nordlands andel: 109 mill. kr.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7524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CAD3BC-04C6-4F32-B6F8-7AEAC21D4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Bruk av investeringsmidler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8C424F-3109-4C88-855F-329304BF22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Bruker ca. 1 mrd. kr kommende fireårsperiode til mindre oppgradering.</a:t>
            </a:r>
          </a:p>
          <a:p>
            <a:r>
              <a:rPr lang="nb-NO" dirty="0"/>
              <a:t>Bruer, ferjeleier, tunneler, </a:t>
            </a:r>
            <a:r>
              <a:rPr lang="nb-NO" dirty="0" err="1"/>
              <a:t>vegoppgraderinger</a:t>
            </a:r>
            <a:r>
              <a:rPr lang="nb-NO" dirty="0"/>
              <a:t> m.m.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328587D-9F55-4869-BD5A-D58DDE60AC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1148557"/>
            <a:ext cx="4407933" cy="52697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8414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3F4D89-A7FA-40FD-B490-C7D718243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1"/>
            <a:ext cx="10363200" cy="468313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2600" dirty="0"/>
              <a:t>Store bruprosjekt – lite til øvrig utbedring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03D3382-2D97-D14D-6D15-D85B9B702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80000" cy="41148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Tre store bruprosjekt spiser opp investeringsmidlene.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Totalt ca. 1 mrd. kr.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Flere elder bruer på fylkesvegnettet – flere tilsvarende prosjekt kan komme.</a:t>
            </a:r>
          </a:p>
        </p:txBody>
      </p:sp>
      <p:pic>
        <p:nvPicPr>
          <p:cNvPr id="5" name="Bilde 4" descr="Et bilde som inneholder gress, tog, natur, spor&#10;&#10;Automatisk generert beskrivelse">
            <a:extLst>
              <a:ext uri="{FF2B5EF4-FFF2-40B4-BE49-F238E27FC236}">
                <a16:creationId xmlns:a16="http://schemas.microsoft.com/office/drawing/2014/main" id="{E66AC045-8C49-460E-8210-3CA893FED7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7" r="5899"/>
          <a:stretch/>
        </p:blipFill>
        <p:spPr>
          <a:xfrm>
            <a:off x="6197600" y="1828800"/>
            <a:ext cx="5080000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7100126"/>
      </p:ext>
    </p:extLst>
  </p:cSld>
  <p:clrMapOvr>
    <a:masterClrMapping/>
  </p:clrMapOvr>
</p:sld>
</file>

<file path=ppt/theme/theme1.xml><?xml version="1.0" encoding="utf-8"?>
<a:theme xmlns:a="http://schemas.openxmlformats.org/drawingml/2006/main" name="~-..--kunde-filer-mal_blaa_-_skulpturlandskap (11)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82A3"/>
      </a:hlink>
      <a:folHlink>
        <a:srgbClr val="B2B2B2"/>
      </a:folHlink>
    </a:clrScheme>
    <a:fontScheme name="Standard utforming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>
            <a:latin typeface="+mn-lt"/>
          </a:defRPr>
        </a:defPPr>
      </a:lstStyle>
    </a:tx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l blaa powerpoint (1).pptx" id="{8F827CF9-0368-4326-9CFB-886E0BC5EBA6}" vid="{E754C082-F935-4C88-92DD-C7B5BB56434D}"/>
    </a:ext>
  </a:extLst>
</a:theme>
</file>

<file path=ppt/theme/theme2.xml><?xml version="1.0" encoding="utf-8"?>
<a:theme xmlns:a="http://schemas.openxmlformats.org/drawingml/2006/main" name="2_~-..--kunde-filer-mal_blaa_-_skulpturlandskap (11)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82A3"/>
      </a:hlink>
      <a:folHlink>
        <a:srgbClr val="B2B2B2"/>
      </a:folHlink>
    </a:clrScheme>
    <a:fontScheme name="Standard utforming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>
            <a:latin typeface="+mn-lt"/>
          </a:defRPr>
        </a:defPPr>
      </a:lstStyle>
    </a:tx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sjon2" id="{BC6E1100-931A-4154-9F78-61895958293F}" vid="{3CC37C44-874F-4EA6-9E2F-DC64ADB7DF2E}"/>
    </a:ext>
  </a:extLst>
</a:theme>
</file>

<file path=ppt/theme/theme3.xml><?xml version="1.0" encoding="utf-8"?>
<a:theme xmlns:a="http://schemas.openxmlformats.org/drawingml/2006/main" name="3_Tu presentasjon">
  <a:themeElements>
    <a:clrScheme name="2_Stolpe 1">
      <a:dk1>
        <a:srgbClr val="1A006C"/>
      </a:dk1>
      <a:lt1>
        <a:srgbClr val="FFFFFF"/>
      </a:lt1>
      <a:dk2>
        <a:srgbClr val="000066"/>
      </a:dk2>
      <a:lt2>
        <a:srgbClr val="CCCCFF"/>
      </a:lt2>
      <a:accent1>
        <a:srgbClr val="0099CC"/>
      </a:accent1>
      <a:accent2>
        <a:srgbClr val="6600CC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2_Stolp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29600" tIns="64800" rIns="129600" bIns="64800" numCol="1" anchor="ctr" anchorCtr="0" compatLnSpc="1">
        <a:prstTxWarp prst="textNoShape">
          <a:avLst/>
        </a:prstTxWarp>
      </a:bodyPr>
      <a:lstStyle>
        <a:defPPr marL="642938" marR="0" indent="-642938" algn="ctr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nb-NO" sz="17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29600" tIns="64800" rIns="129600" bIns="64800" numCol="1" anchor="ctr" anchorCtr="0" compatLnSpc="1">
        <a:prstTxWarp prst="textNoShape">
          <a:avLst/>
        </a:prstTxWarp>
      </a:bodyPr>
      <a:lstStyle>
        <a:defPPr marL="642938" marR="0" indent="-642938" algn="ctr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nb-NO" sz="17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  <a:ea typeface="MS PGothic" pitchFamily="34" charset="-128"/>
          </a:defRPr>
        </a:defPPr>
      </a:lstStyle>
    </a:lnDef>
  </a:objectDefaults>
  <a:extraClrSchemeLst>
    <a:extraClrScheme>
      <a:clrScheme name="2_Stolpe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olpe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olpe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olpe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olpe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olpe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olpe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olpe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olp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sjon1" id="{ACA6DB79-BAD3-474E-937F-A2AA3FF086EC}" vid="{2A5CDC31-E02B-4D72-8DF5-45CB7362A659}"/>
    </a:ext>
  </a:extLst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783DAB0091C24FA02C7AF40E11491D" ma:contentTypeVersion="14" ma:contentTypeDescription="Opprett et nytt dokument." ma:contentTypeScope="" ma:versionID="f3a8f3537fb3e123c323f34387e25af8">
  <xsd:schema xmlns:xsd="http://www.w3.org/2001/XMLSchema" xmlns:xs="http://www.w3.org/2001/XMLSchema" xmlns:p="http://schemas.microsoft.com/office/2006/metadata/properties" xmlns:ns2="17e16529-883a-48cf-83fb-390aa5809f2e" xmlns:ns3="d580c2a8-8c3e-4c32-a5c6-f9bf9d7b53da" targetNamespace="http://schemas.microsoft.com/office/2006/metadata/properties" ma:root="true" ma:fieldsID="f4020f900701c0b8601931b3f29f0789" ns2:_="" ns3:_="">
    <xsd:import namespace="17e16529-883a-48cf-83fb-390aa5809f2e"/>
    <xsd:import namespace="d580c2a8-8c3e-4c32-a5c6-f9bf9d7b53d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rknad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e16529-883a-48cf-83fb-390aa5809f2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80c2a8-8c3e-4c32-a5c6-f9bf9d7b53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rknad" ma:index="20" nillable="true" ma:displayName="Merknad" ma:internalName="Merknad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rknad xmlns="d580c2a8-8c3e-4c32-a5c6-f9bf9d7b53da" xsi:nil="true"/>
  </documentManagement>
</p:properties>
</file>

<file path=customXml/itemProps1.xml><?xml version="1.0" encoding="utf-8"?>
<ds:datastoreItem xmlns:ds="http://schemas.openxmlformats.org/officeDocument/2006/customXml" ds:itemID="{98F0EB91-83F8-4E3F-83F3-DBA2BE2DA8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851BA5-69FB-4388-9E34-9524964A92FC}">
  <ds:schemaRefs>
    <ds:schemaRef ds:uri="17e16529-883a-48cf-83fb-390aa5809f2e"/>
    <ds:schemaRef ds:uri="d580c2a8-8c3e-4c32-a5c6-f9bf9d7b53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46BE322-9733-43EB-B8CB-875EF3F0ADDE}">
  <ds:schemaRefs>
    <ds:schemaRef ds:uri="17e16529-883a-48cf-83fb-390aa5809f2e"/>
    <ds:schemaRef ds:uri="d580c2a8-8c3e-4c32-a5c6-f9bf9d7b53d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6136</TotalTime>
  <Words>388</Words>
  <Application>Microsoft Office PowerPoint</Application>
  <PresentationFormat>Widescreen</PresentationFormat>
  <Paragraphs>84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Courier New</vt:lpstr>
      <vt:lpstr>Tahoma</vt:lpstr>
      <vt:lpstr>Times New Roman</vt:lpstr>
      <vt:lpstr>Verdana</vt:lpstr>
      <vt:lpstr>Wingdings</vt:lpstr>
      <vt:lpstr>~-..--kunde-filer-mal_blaa_-_skulpturlandskap (11)</vt:lpstr>
      <vt:lpstr>2_~-..--kunde-filer-mal_blaa_-_skulpturlandskap (11)</vt:lpstr>
      <vt:lpstr>3_Tu presentasjon</vt:lpstr>
      <vt:lpstr>PowerPoint Presentation</vt:lpstr>
      <vt:lpstr>PowerPoint Presentation</vt:lpstr>
      <vt:lpstr>Nordland fylkeskommune som vegeier</vt:lpstr>
      <vt:lpstr>Vinterdrift</vt:lpstr>
      <vt:lpstr>Største utfordring: Vedlikeholdsetterslep</vt:lpstr>
      <vt:lpstr>Oversikt driftsbudsjett fylkesveg 2017-2022    </vt:lpstr>
      <vt:lpstr>Statlig tilskudd til fylkesvegene</vt:lpstr>
      <vt:lpstr>Bruk av investeringsmidler</vt:lpstr>
      <vt:lpstr>Store bruprosjekt – lite til øvrig utbedring</vt:lpstr>
      <vt:lpstr>Regional transportplan 2022 - 2033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Øystein Nygård</dc:creator>
  <cp:lastModifiedBy>Eline Navrestad</cp:lastModifiedBy>
  <cp:revision>5</cp:revision>
  <dcterms:created xsi:type="dcterms:W3CDTF">2020-11-27T13:37:11Z</dcterms:created>
  <dcterms:modified xsi:type="dcterms:W3CDTF">2022-03-20T17:33:27Z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0x010100AB783DAB0091C24FA02C7AF40E11491D</vt:lpwstr>
  </property>
</Properties>
</file>