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9"/>
  </p:notesMasterIdLst>
  <p:sldIdLst>
    <p:sldId id="257" r:id="rId6"/>
    <p:sldId id="1152" r:id="rId7"/>
    <p:sldId id="478" r:id="rId8"/>
    <p:sldId id="5993" r:id="rId9"/>
    <p:sldId id="5994" r:id="rId10"/>
    <p:sldId id="5995" r:id="rId11"/>
    <p:sldId id="5996" r:id="rId12"/>
    <p:sldId id="470" r:id="rId13"/>
    <p:sldId id="5997" r:id="rId14"/>
    <p:sldId id="5998" r:id="rId15"/>
    <p:sldId id="5999" r:id="rId16"/>
    <p:sldId id="6000" r:id="rId17"/>
    <p:sldId id="6001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ADCD8-2EB1-4AF8-888D-7178BC961E8F}" v="2" dt="2022-03-18T11:29:21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2103" autoAdjust="0"/>
  </p:normalViewPr>
  <p:slideViewPr>
    <p:cSldViewPr snapToGrid="0" showGuides="1">
      <p:cViewPr varScale="1">
        <p:scale>
          <a:sx n="73" d="100"/>
          <a:sy n="73" d="100"/>
        </p:scale>
        <p:origin x="19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12700">
              <a:solidFill>
                <a:schemeClr val="bg1"/>
              </a:solidFill>
            </a:ln>
            <a:effectLst/>
          </c:spPr>
          <c:cat>
            <c:strRef>
              <c:f>'Ark1'!$A$2:$A$13</c:f>
              <c:strCache>
                <c:ptCount val="12"/>
                <c:pt idx="0">
                  <c:v>1. kvt.</c:v>
                </c:pt>
                <c:pt idx="1">
                  <c:v>2. kvt.</c:v>
                </c:pt>
                <c:pt idx="2">
                  <c:v>3. kvt.</c:v>
                </c:pt>
                <c:pt idx="3">
                  <c:v>4. kv.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'Ark1'!$B$2:$B$13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E-4481-B231-0523F2937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spPr>
            <a:solidFill>
              <a:srgbClr val="00456D"/>
            </a:solidFill>
            <a:ln w="12700">
              <a:solidFill>
                <a:schemeClr val="bg1"/>
              </a:solidFill>
            </a:ln>
            <a:effectLst/>
          </c:spPr>
          <c:cat>
            <c:strRef>
              <c:f>'Ark1'!$A$2:$A$13</c:f>
              <c:strCache>
                <c:ptCount val="12"/>
                <c:pt idx="0">
                  <c:v>1. kvt.</c:v>
                </c:pt>
                <c:pt idx="1">
                  <c:v>2. kvt.</c:v>
                </c:pt>
                <c:pt idx="2">
                  <c:v>3. kvt.</c:v>
                </c:pt>
                <c:pt idx="3">
                  <c:v>4. kv.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'Ark1'!$B$2:$B$13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08-45F0-B5CC-19AB25D7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12700">
              <a:solidFill>
                <a:schemeClr val="bg1"/>
              </a:solidFill>
            </a:ln>
            <a:effectLst/>
          </c:spPr>
          <c:cat>
            <c:strRef>
              <c:f>'Ark1'!$A$2:$A$13</c:f>
              <c:strCache>
                <c:ptCount val="12"/>
                <c:pt idx="0">
                  <c:v>1. kvt.</c:v>
                </c:pt>
                <c:pt idx="1">
                  <c:v>2. kvt.</c:v>
                </c:pt>
                <c:pt idx="2">
                  <c:v>3. kvt.</c:v>
                </c:pt>
                <c:pt idx="3">
                  <c:v>4. kv.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'Ark1'!$B$2:$B$13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E-4481-B231-0523F2937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spPr>
            <a:solidFill>
              <a:srgbClr val="00456D"/>
            </a:solidFill>
            <a:ln w="12700">
              <a:solidFill>
                <a:schemeClr val="bg1"/>
              </a:solidFill>
            </a:ln>
            <a:effectLst/>
          </c:spPr>
          <c:cat>
            <c:strRef>
              <c:f>'Ark1'!$A$2:$A$13</c:f>
              <c:strCache>
                <c:ptCount val="12"/>
                <c:pt idx="0">
                  <c:v>1. kvt.</c:v>
                </c:pt>
                <c:pt idx="1">
                  <c:v>2. kvt.</c:v>
                </c:pt>
                <c:pt idx="2">
                  <c:v>3. kvt.</c:v>
                </c:pt>
                <c:pt idx="3">
                  <c:v>4. kv.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'Ark1'!$B$2:$B$13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08-45F0-B5CC-19AB25D7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3E-449A-8E1E-353401B2201A}"/>
              </c:ext>
            </c:extLst>
          </c:dPt>
          <c:dPt>
            <c:idx val="1"/>
            <c:bubble3D val="0"/>
            <c:explosion val="9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3E-449A-8E1E-353401B220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3E-449A-8E1E-353401B220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3E-449A-8E1E-353401B220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63E-449A-8E1E-353401B2201A}"/>
              </c:ext>
            </c:extLst>
          </c:dPt>
          <c:dLbls>
            <c:numFmt formatCode="_(&quot;kr&quot;* #,##0_);_(&quot;kr&quot;* \(#,##0\);_(&quot;kr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Egne ansatte</c:v>
                </c:pt>
                <c:pt idx="1">
                  <c:v>Lokale underentrenører</c:v>
                </c:pt>
                <c:pt idx="2">
                  <c:v>Maskin</c:v>
                </c:pt>
                <c:pt idx="3">
                  <c:v>Rigg og varekjøp</c:v>
                </c:pt>
                <c:pt idx="4">
                  <c:v>Margin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16</c:v>
                </c:pt>
                <c:pt idx="1">
                  <c:v>63</c:v>
                </c:pt>
                <c:pt idx="2">
                  <c:v>7</c:v>
                </c:pt>
                <c:pt idx="3">
                  <c:v>9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63E-449A-8E1E-353401B22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CC25B-FEBF-4E34-A350-5891DE5E2AA9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51F7C67-3116-4938-8349-98E72832B04E}">
      <dgm:prSet phldrT="[Tekst]" custT="1"/>
      <dgm:spPr>
        <a:xfrm>
          <a:off x="1814919" y="0"/>
          <a:ext cx="1671016" cy="1671016"/>
        </a:xfrm>
        <a:prstGeom prst="triangle">
          <a:avLst/>
        </a:prstGeom>
        <a:solidFill>
          <a:srgbClr val="00456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nb-NO" sz="1000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8D54FDEB-8CB0-4390-A101-8F5985A24296}" type="parTrans" cxnId="{0FD7CEFB-EB83-469E-A31E-E56943159BDA}">
      <dgm:prSet/>
      <dgm:spPr/>
      <dgm:t>
        <a:bodyPr/>
        <a:lstStyle/>
        <a:p>
          <a:endParaRPr lang="nb-NO"/>
        </a:p>
      </dgm:t>
    </dgm:pt>
    <dgm:pt modelId="{71620111-DEF3-4B7D-B6E5-B6C3EEC74683}" type="sibTrans" cxnId="{0FD7CEFB-EB83-469E-A31E-E56943159BDA}">
      <dgm:prSet/>
      <dgm:spPr/>
      <dgm:t>
        <a:bodyPr/>
        <a:lstStyle/>
        <a:p>
          <a:endParaRPr lang="nb-NO"/>
        </a:p>
      </dgm:t>
    </dgm:pt>
    <dgm:pt modelId="{92518427-E1EE-4079-BEF7-80115C348FDA}">
      <dgm:prSet phldrT="[Tekst]" custT="1"/>
      <dgm:spPr>
        <a:xfrm>
          <a:off x="972928" y="1671016"/>
          <a:ext cx="1671016" cy="1671016"/>
        </a:xfrm>
        <a:prstGeom prst="triangle">
          <a:avLst/>
        </a:prstGeom>
        <a:solidFill>
          <a:srgbClr val="00456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nb-NO" sz="800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DEA799E2-2D31-448A-947E-6815CAF9C409}" type="parTrans" cxnId="{42D42007-53F0-41E3-B196-C2D7C8D26DB4}">
      <dgm:prSet/>
      <dgm:spPr/>
      <dgm:t>
        <a:bodyPr/>
        <a:lstStyle/>
        <a:p>
          <a:endParaRPr lang="nb-NO"/>
        </a:p>
      </dgm:t>
    </dgm:pt>
    <dgm:pt modelId="{2DBC8A44-FD4E-4423-BD7D-6426BC5317EC}" type="sibTrans" cxnId="{42D42007-53F0-41E3-B196-C2D7C8D26DB4}">
      <dgm:prSet/>
      <dgm:spPr/>
      <dgm:t>
        <a:bodyPr/>
        <a:lstStyle/>
        <a:p>
          <a:endParaRPr lang="nb-NO"/>
        </a:p>
      </dgm:t>
    </dgm:pt>
    <dgm:pt modelId="{399A8EAC-EF99-48B2-91F1-27527C2BF53D}">
      <dgm:prSet phldrT="[Tekst]"/>
      <dgm:spPr>
        <a:xfrm rot="10800000">
          <a:off x="1808436" y="1671016"/>
          <a:ext cx="1671016" cy="1671016"/>
        </a:xfrm>
        <a:prstGeom prst="triangle">
          <a:avLst/>
        </a:prstGeom>
        <a:solidFill>
          <a:srgbClr val="EC8C08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nb-NO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8D0C4BB-0AB6-4C61-A110-A4BC1CB8DB01}" type="parTrans" cxnId="{60F97109-D860-48F9-8FBB-78AAE35DA54B}">
      <dgm:prSet/>
      <dgm:spPr/>
      <dgm:t>
        <a:bodyPr/>
        <a:lstStyle/>
        <a:p>
          <a:endParaRPr lang="nb-NO"/>
        </a:p>
      </dgm:t>
    </dgm:pt>
    <dgm:pt modelId="{F6E931A7-8FE3-4D5D-B3ED-F00D7D456F72}" type="sibTrans" cxnId="{60F97109-D860-48F9-8FBB-78AAE35DA54B}">
      <dgm:prSet/>
      <dgm:spPr/>
      <dgm:t>
        <a:bodyPr/>
        <a:lstStyle/>
        <a:p>
          <a:endParaRPr lang="nb-NO"/>
        </a:p>
      </dgm:t>
    </dgm:pt>
    <dgm:pt modelId="{B390B599-5DD7-47C1-9EDB-8309BD789778}">
      <dgm:prSet phldrT="[Tekst]" custT="1"/>
      <dgm:spPr>
        <a:xfrm>
          <a:off x="2643944" y="1671016"/>
          <a:ext cx="1671016" cy="1671016"/>
        </a:xfrm>
        <a:prstGeom prst="triangle">
          <a:avLst/>
        </a:prstGeom>
        <a:solidFill>
          <a:srgbClr val="00456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nb-NO" sz="800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0EA22A3E-0DB0-4544-8071-E167E7246E52}" type="parTrans" cxnId="{2DF255E3-E53F-401D-ABB0-71416229B2B7}">
      <dgm:prSet/>
      <dgm:spPr/>
      <dgm:t>
        <a:bodyPr/>
        <a:lstStyle/>
        <a:p>
          <a:endParaRPr lang="nb-NO"/>
        </a:p>
      </dgm:t>
    </dgm:pt>
    <dgm:pt modelId="{DC303A52-6834-4A09-B37E-7999C3ACFE89}" type="sibTrans" cxnId="{2DF255E3-E53F-401D-ABB0-71416229B2B7}">
      <dgm:prSet/>
      <dgm:spPr/>
      <dgm:t>
        <a:bodyPr/>
        <a:lstStyle/>
        <a:p>
          <a:endParaRPr lang="nb-NO"/>
        </a:p>
      </dgm:t>
    </dgm:pt>
    <dgm:pt modelId="{65B1DD05-D24E-46EA-AF4F-6F83C01399C1}" type="pres">
      <dgm:prSet presAssocID="{211CC25B-FEBF-4E34-A350-5891DE5E2AA9}" presName="compositeShape" presStyleCnt="0">
        <dgm:presLayoutVars>
          <dgm:chMax val="9"/>
          <dgm:dir/>
          <dgm:resizeHandles val="exact"/>
        </dgm:presLayoutVars>
      </dgm:prSet>
      <dgm:spPr/>
    </dgm:pt>
    <dgm:pt modelId="{8852B2ED-53DD-4DE6-A233-8B472CE75E9B}" type="pres">
      <dgm:prSet presAssocID="{211CC25B-FEBF-4E34-A350-5891DE5E2AA9}" presName="triangle1" presStyleLbl="node1" presStyleIdx="0" presStyleCnt="4" custLinFactNeighborX="388">
        <dgm:presLayoutVars>
          <dgm:bulletEnabled val="1"/>
        </dgm:presLayoutVars>
      </dgm:prSet>
      <dgm:spPr/>
    </dgm:pt>
    <dgm:pt modelId="{828ACA04-9EEB-4411-9933-7B585338C026}" type="pres">
      <dgm:prSet presAssocID="{211CC25B-FEBF-4E34-A350-5891DE5E2AA9}" presName="triangle2" presStyleLbl="node1" presStyleIdx="1" presStyleCnt="4">
        <dgm:presLayoutVars>
          <dgm:bulletEnabled val="1"/>
        </dgm:presLayoutVars>
      </dgm:prSet>
      <dgm:spPr/>
    </dgm:pt>
    <dgm:pt modelId="{EBDACB73-7186-4CE4-B3E2-A2916A56715C}" type="pres">
      <dgm:prSet presAssocID="{211CC25B-FEBF-4E34-A350-5891DE5E2AA9}" presName="triangle3" presStyleLbl="node1" presStyleIdx="2" presStyleCnt="4">
        <dgm:presLayoutVars>
          <dgm:bulletEnabled val="1"/>
        </dgm:presLayoutVars>
      </dgm:prSet>
      <dgm:spPr/>
    </dgm:pt>
    <dgm:pt modelId="{9AE27278-D67D-4C10-B51D-D4ABB58DAD82}" type="pres">
      <dgm:prSet presAssocID="{211CC25B-FEBF-4E34-A350-5891DE5E2AA9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88E52903-6696-41DC-951F-F4144885AE9E}" type="presOf" srcId="{211CC25B-FEBF-4E34-A350-5891DE5E2AA9}" destId="{65B1DD05-D24E-46EA-AF4F-6F83C01399C1}" srcOrd="0" destOrd="0" presId="urn:microsoft.com/office/officeart/2005/8/layout/pyramid4"/>
    <dgm:cxn modelId="{42D42007-53F0-41E3-B196-C2D7C8D26DB4}" srcId="{211CC25B-FEBF-4E34-A350-5891DE5E2AA9}" destId="{92518427-E1EE-4079-BEF7-80115C348FDA}" srcOrd="1" destOrd="0" parTransId="{DEA799E2-2D31-448A-947E-6815CAF9C409}" sibTransId="{2DBC8A44-FD4E-4423-BD7D-6426BC5317EC}"/>
    <dgm:cxn modelId="{60F97109-D860-48F9-8FBB-78AAE35DA54B}" srcId="{211CC25B-FEBF-4E34-A350-5891DE5E2AA9}" destId="{399A8EAC-EF99-48B2-91F1-27527C2BF53D}" srcOrd="2" destOrd="0" parTransId="{68D0C4BB-0AB6-4C61-A110-A4BC1CB8DB01}" sibTransId="{F6E931A7-8FE3-4D5D-B3ED-F00D7D456F72}"/>
    <dgm:cxn modelId="{67E2CD0B-97AD-49AE-B706-ADEE82D3A240}" type="presOf" srcId="{399A8EAC-EF99-48B2-91F1-27527C2BF53D}" destId="{EBDACB73-7186-4CE4-B3E2-A2916A56715C}" srcOrd="0" destOrd="0" presId="urn:microsoft.com/office/officeart/2005/8/layout/pyramid4"/>
    <dgm:cxn modelId="{AE68429D-DABD-4181-B1F5-0071C8AD2082}" type="presOf" srcId="{B390B599-5DD7-47C1-9EDB-8309BD789778}" destId="{9AE27278-D67D-4C10-B51D-D4ABB58DAD82}" srcOrd="0" destOrd="0" presId="urn:microsoft.com/office/officeart/2005/8/layout/pyramid4"/>
    <dgm:cxn modelId="{655034A4-B7A4-4C29-A626-0847BCE15776}" type="presOf" srcId="{D51F7C67-3116-4938-8349-98E72832B04E}" destId="{8852B2ED-53DD-4DE6-A233-8B472CE75E9B}" srcOrd="0" destOrd="0" presId="urn:microsoft.com/office/officeart/2005/8/layout/pyramid4"/>
    <dgm:cxn modelId="{2DF255E3-E53F-401D-ABB0-71416229B2B7}" srcId="{211CC25B-FEBF-4E34-A350-5891DE5E2AA9}" destId="{B390B599-5DD7-47C1-9EDB-8309BD789778}" srcOrd="3" destOrd="0" parTransId="{0EA22A3E-0DB0-4544-8071-E167E7246E52}" sibTransId="{DC303A52-6834-4A09-B37E-7999C3ACFE89}"/>
    <dgm:cxn modelId="{57596AFB-E2A6-4882-8C11-AC84E080D329}" type="presOf" srcId="{92518427-E1EE-4079-BEF7-80115C348FDA}" destId="{828ACA04-9EEB-4411-9933-7B585338C026}" srcOrd="0" destOrd="0" presId="urn:microsoft.com/office/officeart/2005/8/layout/pyramid4"/>
    <dgm:cxn modelId="{0FD7CEFB-EB83-469E-A31E-E56943159BDA}" srcId="{211CC25B-FEBF-4E34-A350-5891DE5E2AA9}" destId="{D51F7C67-3116-4938-8349-98E72832B04E}" srcOrd="0" destOrd="0" parTransId="{8D54FDEB-8CB0-4390-A101-8F5985A24296}" sibTransId="{71620111-DEF3-4B7D-B6E5-B6C3EEC74683}"/>
    <dgm:cxn modelId="{962EA602-35C8-491A-A9F3-6E939DC7C7FC}" type="presParOf" srcId="{65B1DD05-D24E-46EA-AF4F-6F83C01399C1}" destId="{8852B2ED-53DD-4DE6-A233-8B472CE75E9B}" srcOrd="0" destOrd="0" presId="urn:microsoft.com/office/officeart/2005/8/layout/pyramid4"/>
    <dgm:cxn modelId="{21B98522-0F7D-45AA-A343-5B97E84DFA62}" type="presParOf" srcId="{65B1DD05-D24E-46EA-AF4F-6F83C01399C1}" destId="{828ACA04-9EEB-4411-9933-7B585338C026}" srcOrd="1" destOrd="0" presId="urn:microsoft.com/office/officeart/2005/8/layout/pyramid4"/>
    <dgm:cxn modelId="{007F1ACD-6DB6-4BA9-9433-3AD50D7B79A2}" type="presParOf" srcId="{65B1DD05-D24E-46EA-AF4F-6F83C01399C1}" destId="{EBDACB73-7186-4CE4-B3E2-A2916A56715C}" srcOrd="2" destOrd="0" presId="urn:microsoft.com/office/officeart/2005/8/layout/pyramid4"/>
    <dgm:cxn modelId="{AFDB3725-8CA0-46AA-944B-B50B61195503}" type="presParOf" srcId="{65B1DD05-D24E-46EA-AF4F-6F83C01399C1}" destId="{9AE27278-D67D-4C10-B51D-D4ABB58DAD8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2B2ED-53DD-4DE6-A233-8B472CE75E9B}">
      <dsp:nvSpPr>
        <dsp:cNvPr id="0" name=""/>
        <dsp:cNvSpPr/>
      </dsp:nvSpPr>
      <dsp:spPr>
        <a:xfrm>
          <a:off x="1985820" y="0"/>
          <a:ext cx="1828366" cy="1828366"/>
        </a:xfrm>
        <a:prstGeom prst="triangle">
          <a:avLst/>
        </a:prstGeom>
        <a:solidFill>
          <a:srgbClr val="00456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0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2442912" y="914183"/>
        <a:ext cx="914183" cy="914183"/>
      </dsp:txXfrm>
    </dsp:sp>
    <dsp:sp modelId="{828ACA04-9EEB-4411-9933-7B585338C026}">
      <dsp:nvSpPr>
        <dsp:cNvPr id="0" name=""/>
        <dsp:cNvSpPr/>
      </dsp:nvSpPr>
      <dsp:spPr>
        <a:xfrm>
          <a:off x="1064543" y="1828366"/>
          <a:ext cx="1828366" cy="1828366"/>
        </a:xfrm>
        <a:prstGeom prst="triangle">
          <a:avLst/>
        </a:prstGeom>
        <a:solidFill>
          <a:srgbClr val="00456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521635" y="2742549"/>
        <a:ext cx="914183" cy="914183"/>
      </dsp:txXfrm>
    </dsp:sp>
    <dsp:sp modelId="{EBDACB73-7186-4CE4-B3E2-A2916A56715C}">
      <dsp:nvSpPr>
        <dsp:cNvPr id="0" name=""/>
        <dsp:cNvSpPr/>
      </dsp:nvSpPr>
      <dsp:spPr>
        <a:xfrm rot="10800000">
          <a:off x="1978726" y="1828366"/>
          <a:ext cx="1828366" cy="1828366"/>
        </a:xfrm>
        <a:prstGeom prst="triangle">
          <a:avLst/>
        </a:prstGeom>
        <a:solidFill>
          <a:srgbClr val="EC8C08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44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 rot="10800000">
        <a:off x="2435817" y="1828366"/>
        <a:ext cx="914183" cy="914183"/>
      </dsp:txXfrm>
    </dsp:sp>
    <dsp:sp modelId="{9AE27278-D67D-4C10-B51D-D4ABB58DAD82}">
      <dsp:nvSpPr>
        <dsp:cNvPr id="0" name=""/>
        <dsp:cNvSpPr/>
      </dsp:nvSpPr>
      <dsp:spPr>
        <a:xfrm>
          <a:off x="2892910" y="1828366"/>
          <a:ext cx="1828366" cy="1828366"/>
        </a:xfrm>
        <a:prstGeom prst="triangle">
          <a:avLst/>
        </a:prstGeom>
        <a:solidFill>
          <a:srgbClr val="00456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350002" y="2742549"/>
        <a:ext cx="914183" cy="914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90AEB-773A-47D8-A4DF-475E379E6CC8}" type="datetimeFigureOut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33531-5B49-49AB-9B14-7FF198E596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946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33531-5B49-49AB-9B14-7FF198E5961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89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39AF6-C388-4EF3-9107-5BC1AC87E0B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797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BF819-CD94-7D44-8854-77558DA8EB3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60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Maskiner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Inneholder leie av maskiner/transportmidler, reparasjon og vedlikehold av maskiner og drivstoff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Lokale firmaer benyttes til reparasjoner og vedlikehold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Nasjonale firmaer brukes til leie av maskiner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Drivstoff handles hos lokale forhandlere</a:t>
            </a:r>
          </a:p>
          <a:p>
            <a:endParaRPr lang="nb-NO" dirty="0"/>
          </a:p>
          <a:p>
            <a:r>
              <a:rPr lang="nb-NO" b="1" dirty="0"/>
              <a:t>Varekjøp og rigg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Store deler av varer og produksjonsmateriell handles lokalt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Leie av lokaler/lager, renhold og renovasjon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Nasjonale leverandører benyttes til regnskapstjenester, strøm, telefon, system og datautstyr – dette er også lokale entreprenører avhengig av</a:t>
            </a:r>
          </a:p>
          <a:p>
            <a:endParaRPr lang="nb-NO" dirty="0"/>
          </a:p>
          <a:p>
            <a:r>
              <a:rPr lang="nb-NO" b="1" dirty="0"/>
              <a:t>Margin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Resultat før skatt på 5% - i tråd med Veidekkes ambisjon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Skatt 22%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Ca. 47% av Veidekke-ansatte er på eiersiden med ca. 11% av aksjene</a:t>
            </a:r>
          </a:p>
          <a:p>
            <a:pPr marL="162277" indent="-162277">
              <a:buFont typeface="Arial" panose="020B0604020202020204" pitchFamily="34" charset="0"/>
              <a:buChar char="•"/>
            </a:pPr>
            <a:r>
              <a:rPr lang="nb-NO" dirty="0"/>
              <a:t>Utbyttepolicy: &gt;50% av resultat etter skatt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39AF6-C388-4EF3-9107-5BC1AC87E0B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671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33531-5B49-49AB-9B14-7FF198E5961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698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2.emf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chart" Target="../charts/chart1.xml"/><Relationship Id="rId16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2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chart" Target="../charts/chart2.xml"/><Relationship Id="rId9" Type="http://schemas.openxmlformats.org/officeDocument/2006/relationships/image" Target="../media/image29.png"/><Relationship Id="rId14" Type="http://schemas.openxmlformats.org/officeDocument/2006/relationships/image" Target="../media/image3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2.emf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chart" Target="../charts/chart3.xml"/><Relationship Id="rId16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2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chart" Target="../charts/chart4.xml"/><Relationship Id="rId9" Type="http://schemas.openxmlformats.org/officeDocument/2006/relationships/image" Target="../media/image29.png"/><Relationship Id="rId14" Type="http://schemas.openxmlformats.org/officeDocument/2006/relationships/image" Target="../media/image3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18" Type="http://schemas.openxmlformats.org/officeDocument/2006/relationships/image" Target="../media/image1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eg"/><Relationship Id="rId2" Type="http://schemas.openxmlformats.org/officeDocument/2006/relationships/image" Target="../media/image2.emf"/><Relationship Id="rId16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19" Type="http://schemas.openxmlformats.org/officeDocument/2006/relationships/image" Target="../media/image20.pn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utendørs, himmel, bygning, leiegård&#10;&#10;Automatisk generert beskrivelse">
            <a:extLst>
              <a:ext uri="{FF2B5EF4-FFF2-40B4-BE49-F238E27FC236}">
                <a16:creationId xmlns:a16="http://schemas.microsoft.com/office/drawing/2014/main" id="{4CC50084-EE94-4F34-A671-2EA9BF3C4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13" y="0"/>
            <a:ext cx="5125014" cy="6858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44EEB369-B31C-4116-9E1E-8131997C30BF}"/>
              </a:ext>
            </a:extLst>
          </p:cNvPr>
          <p:cNvSpPr/>
          <p:nvPr userDrawn="1"/>
        </p:nvSpPr>
        <p:spPr>
          <a:xfrm rot="5400000">
            <a:off x="4896006" y="2181002"/>
            <a:ext cx="6858001" cy="24959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8B60EC9-1B39-4FBD-A1C7-95695361412E}"/>
              </a:ext>
            </a:extLst>
          </p:cNvPr>
          <p:cNvSpPr/>
          <p:nvPr userDrawn="1"/>
        </p:nvSpPr>
        <p:spPr>
          <a:xfrm>
            <a:off x="9231" y="0"/>
            <a:ext cx="12182770" cy="6857999"/>
          </a:xfrm>
          <a:prstGeom prst="rect">
            <a:avLst/>
          </a:prstGeom>
          <a:gradFill flip="none" rotWithShape="1">
            <a:gsLst>
              <a:gs pos="0">
                <a:srgbClr val="00446B">
                  <a:alpha val="0"/>
                </a:srgbClr>
              </a:gs>
              <a:gs pos="100000">
                <a:srgbClr val="00446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ACD6AF7-E1B6-4425-BE36-1BFEE193E676}"/>
              </a:ext>
            </a:extLst>
          </p:cNvPr>
          <p:cNvSpPr/>
          <p:nvPr userDrawn="1"/>
        </p:nvSpPr>
        <p:spPr>
          <a:xfrm>
            <a:off x="0" y="-1"/>
            <a:ext cx="12202027" cy="6858001"/>
          </a:xfrm>
          <a:prstGeom prst="rect">
            <a:avLst/>
          </a:prstGeom>
          <a:solidFill>
            <a:srgbClr val="00446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F07104-5359-4E4E-BDEB-E13E233B2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765" y="2305878"/>
            <a:ext cx="8199782" cy="2564296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029567-D9C6-4E34-A56C-A5DB6373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DD788-A067-4465-ADB6-94D2A688B8D2}" type="datetime1">
              <a:rPr lang="nb-NO" smtClean="0"/>
              <a:t>18.03.2022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52570-2E16-481A-934E-A4A3F400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61E9BE7-3F61-4C81-B0C1-332EEF8E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4DFEF9B6-93B9-4BCA-8891-C3EA696D6669}"/>
              </a:ext>
            </a:extLst>
          </p:cNvPr>
          <p:cNvGrpSpPr/>
          <p:nvPr userDrawn="1"/>
        </p:nvGrpSpPr>
        <p:grpSpPr>
          <a:xfrm rot="10800000">
            <a:off x="2104959" y="2401622"/>
            <a:ext cx="524736" cy="515935"/>
            <a:chOff x="8500812" y="4143153"/>
            <a:chExt cx="524736" cy="515935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5665CA87-A704-4854-9584-61C7A6B6EA04}"/>
                </a:ext>
              </a:extLst>
            </p:cNvPr>
            <p:cNvSpPr/>
            <p:nvPr/>
          </p:nvSpPr>
          <p:spPr>
            <a:xfrm>
              <a:off x="8500812" y="4452260"/>
              <a:ext cx="206828" cy="20682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5724CA9-DB46-4F26-B490-48BD269C0623}"/>
                </a:ext>
              </a:extLst>
            </p:cNvPr>
            <p:cNvSpPr/>
            <p:nvPr/>
          </p:nvSpPr>
          <p:spPr>
            <a:xfrm>
              <a:off x="8818720" y="4452260"/>
              <a:ext cx="206828" cy="20682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32156594-9C0B-4DE6-A646-C072FBD1D35F}"/>
                </a:ext>
              </a:extLst>
            </p:cNvPr>
            <p:cNvSpPr/>
            <p:nvPr/>
          </p:nvSpPr>
          <p:spPr>
            <a:xfrm>
              <a:off x="8818720" y="4143153"/>
              <a:ext cx="206828" cy="20682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78511452-75E7-494B-9602-B493870DFFAB}"/>
              </a:ext>
            </a:extLst>
          </p:cNvPr>
          <p:cNvGrpSpPr/>
          <p:nvPr userDrawn="1"/>
        </p:nvGrpSpPr>
        <p:grpSpPr>
          <a:xfrm>
            <a:off x="9573005" y="4281216"/>
            <a:ext cx="524736" cy="515935"/>
            <a:chOff x="8500812" y="4143153"/>
            <a:chExt cx="524736" cy="515935"/>
          </a:xfrm>
        </p:grpSpPr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C2A6E3D5-4876-4891-A397-DEA2D3A22A8C}"/>
                </a:ext>
              </a:extLst>
            </p:cNvPr>
            <p:cNvSpPr/>
            <p:nvPr/>
          </p:nvSpPr>
          <p:spPr>
            <a:xfrm>
              <a:off x="8500812" y="4452260"/>
              <a:ext cx="206828" cy="20682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23982D6-01CA-4889-B44D-017C59FCBA82}"/>
                </a:ext>
              </a:extLst>
            </p:cNvPr>
            <p:cNvSpPr/>
            <p:nvPr/>
          </p:nvSpPr>
          <p:spPr>
            <a:xfrm>
              <a:off x="8818720" y="4452260"/>
              <a:ext cx="206828" cy="20682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90D13284-C421-4456-B224-C4F3161B6F5E}"/>
                </a:ext>
              </a:extLst>
            </p:cNvPr>
            <p:cNvSpPr/>
            <p:nvPr/>
          </p:nvSpPr>
          <p:spPr>
            <a:xfrm>
              <a:off x="8818720" y="4143153"/>
              <a:ext cx="206828" cy="206828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29" name="Bilde 28">
            <a:extLst>
              <a:ext uri="{FF2B5EF4-FFF2-40B4-BE49-F238E27FC236}">
                <a16:creationId xmlns:a16="http://schemas.microsoft.com/office/drawing/2014/main" id="{9B75BA03-1920-410C-BC74-F44F356DC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1084" y="394062"/>
            <a:ext cx="1275207" cy="8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b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 descr="Et bilde som inneholder person, bygning, utendørs&#10;&#10;Automatisk generert beskrivelse">
            <a:extLst>
              <a:ext uri="{FF2B5EF4-FFF2-40B4-BE49-F238E27FC236}">
                <a16:creationId xmlns:a16="http://schemas.microsoft.com/office/drawing/2014/main" id="{CD583D85-59C2-4CE5-8C37-BE30042F4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0" r="482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F514FEE-217F-4EED-A2ED-E6FF5523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76F2-67AD-49E8-ABFD-A6A76E1E2C36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365621C-5DCB-49C1-915D-E0ED9751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innhold 7">
            <a:extLst>
              <a:ext uri="{FF2B5EF4-FFF2-40B4-BE49-F238E27FC236}">
                <a16:creationId xmlns:a16="http://schemas.microsoft.com/office/drawing/2014/main" id="{B44E0CE7-2EC3-4C97-A461-D50C4A36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261" y="1292087"/>
            <a:ext cx="5707565" cy="496156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5E07E10-0DE9-4490-8847-46DED7E4F7CB}"/>
              </a:ext>
            </a:extLst>
          </p:cNvPr>
          <p:cNvSpPr/>
          <p:nvPr userDrawn="1"/>
        </p:nvSpPr>
        <p:spPr>
          <a:xfrm>
            <a:off x="0" y="0"/>
            <a:ext cx="6095999" cy="6857999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71F4D9D2-D4B2-4CC6-8790-507C346D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32" y="2044837"/>
            <a:ext cx="4856113" cy="1325563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9" name="Bilde 8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B39FEE7F-BF67-4110-BFEF-61B28CE70C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84" y="394062"/>
            <a:ext cx="1275207" cy="8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1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lavdeli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BA7657D0-EDBF-4457-A02E-CC04499D2135}"/>
              </a:ext>
            </a:extLst>
          </p:cNvPr>
          <p:cNvSpPr/>
          <p:nvPr userDrawn="1"/>
        </p:nvSpPr>
        <p:spPr>
          <a:xfrm>
            <a:off x="0" y="0"/>
            <a:ext cx="6095999" cy="6857999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365621C-5DCB-49C1-915D-E0ED9751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B39FEE7F-BF67-4110-BFEF-61B28CE70C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84" y="394062"/>
            <a:ext cx="1275207" cy="826219"/>
          </a:xfrm>
          <a:prstGeom prst="rect">
            <a:avLst/>
          </a:prstGeom>
        </p:spPr>
      </p:pic>
      <p:sp>
        <p:nvSpPr>
          <p:cNvPr id="24" name="Plassholder for innhold 7">
            <a:extLst>
              <a:ext uri="{FF2B5EF4-FFF2-40B4-BE49-F238E27FC236}">
                <a16:creationId xmlns:a16="http://schemas.microsoft.com/office/drawing/2014/main" id="{F877987F-8C9B-4F31-89ED-14C3A4561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261" y="1292087"/>
            <a:ext cx="5707565" cy="4961568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54313DA6-EFFF-42EB-AB03-9BF5C9CA1A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2" y="117957"/>
            <a:ext cx="5824330" cy="662208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815F67FF-BF75-438D-BCA1-B4136B5F59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25" y="3772871"/>
            <a:ext cx="1163817" cy="1163817"/>
          </a:xfrm>
          <a:prstGeom prst="rect">
            <a:avLst/>
          </a:prstGeom>
        </p:spPr>
      </p:pic>
      <p:grpSp>
        <p:nvGrpSpPr>
          <p:cNvPr id="22" name="Gruppe 21">
            <a:extLst>
              <a:ext uri="{FF2B5EF4-FFF2-40B4-BE49-F238E27FC236}">
                <a16:creationId xmlns:a16="http://schemas.microsoft.com/office/drawing/2014/main" id="{849E49E9-221C-4E60-9A2E-B5DF3CE3CDAB}"/>
              </a:ext>
            </a:extLst>
          </p:cNvPr>
          <p:cNvGrpSpPr/>
          <p:nvPr userDrawn="1"/>
        </p:nvGrpSpPr>
        <p:grpSpPr>
          <a:xfrm>
            <a:off x="575114" y="2089168"/>
            <a:ext cx="4762200" cy="769441"/>
            <a:chOff x="1128610" y="3333034"/>
            <a:chExt cx="4762200" cy="1595147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A84D9700-7269-409D-A68A-1889CC2E45CA}"/>
                </a:ext>
              </a:extLst>
            </p:cNvPr>
            <p:cNvSpPr/>
            <p:nvPr/>
          </p:nvSpPr>
          <p:spPr>
            <a:xfrm>
              <a:off x="1128610" y="3333034"/>
              <a:ext cx="4762200" cy="1595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Lokalavdelinger</a:t>
              </a:r>
              <a:endPara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7FD8D8F8-4195-47F6-9D14-83FB5A5F6E19}"/>
                </a:ext>
              </a:extLst>
            </p:cNvPr>
            <p:cNvCxnSpPr>
              <a:cxnSpLocks/>
            </p:cNvCxnSpPr>
            <p:nvPr/>
          </p:nvCxnSpPr>
          <p:spPr>
            <a:xfrm>
              <a:off x="1252110" y="4812557"/>
              <a:ext cx="4638700" cy="0"/>
            </a:xfrm>
            <a:prstGeom prst="line">
              <a:avLst/>
            </a:prstGeom>
            <a:ln w="38100">
              <a:solidFill>
                <a:srgbClr val="F39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896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person, innendørs, bygning, gulv&#10;&#10;Automatisk generert beskrivelse">
            <a:extLst>
              <a:ext uri="{FF2B5EF4-FFF2-40B4-BE49-F238E27FC236}">
                <a16:creationId xmlns:a16="http://schemas.microsoft.com/office/drawing/2014/main" id="{517BCB07-B4DF-46F1-BCF9-B5AA93A4D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11270"/>
          <a:stretch/>
        </p:blipFill>
        <p:spPr>
          <a:xfrm>
            <a:off x="-1" y="-2"/>
            <a:ext cx="6095999" cy="68580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5316BAC-6163-4126-A741-98C5A30E964F}"/>
              </a:ext>
            </a:extLst>
          </p:cNvPr>
          <p:cNvSpPr/>
          <p:nvPr userDrawn="1"/>
        </p:nvSpPr>
        <p:spPr>
          <a:xfrm>
            <a:off x="0" y="-19880"/>
            <a:ext cx="6095999" cy="6858001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365621C-5DCB-49C1-915D-E0ED9751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B39FEE7F-BF67-4110-BFEF-61B28CE70C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84" y="394062"/>
            <a:ext cx="1275207" cy="82621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215AE92E-C093-4AC3-B61D-468E1523C6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60" y="3325453"/>
            <a:ext cx="1259224" cy="1259224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9794D368-2D66-4152-9990-0CC96B32835D}"/>
              </a:ext>
            </a:extLst>
          </p:cNvPr>
          <p:cNvGrpSpPr/>
          <p:nvPr userDrawn="1"/>
        </p:nvGrpSpPr>
        <p:grpSpPr>
          <a:xfrm>
            <a:off x="1350366" y="2060826"/>
            <a:ext cx="3395264" cy="761887"/>
            <a:chOff x="1128610" y="2060826"/>
            <a:chExt cx="3395264" cy="2167936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FBCF29FB-8B15-4FE6-9634-33C312FC5CFD}"/>
                </a:ext>
              </a:extLst>
            </p:cNvPr>
            <p:cNvSpPr/>
            <p:nvPr/>
          </p:nvSpPr>
          <p:spPr>
            <a:xfrm>
              <a:off x="1128610" y="2060826"/>
              <a:ext cx="339526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Informasjon</a:t>
              </a:r>
              <a:endPara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F6736CAD-07A8-4C13-83C7-A04224086821}"/>
                </a:ext>
              </a:extLst>
            </p:cNvPr>
            <p:cNvCxnSpPr>
              <a:cxnSpLocks/>
            </p:cNvCxnSpPr>
            <p:nvPr/>
          </p:nvCxnSpPr>
          <p:spPr>
            <a:xfrm>
              <a:off x="1255294" y="4228762"/>
              <a:ext cx="3148264" cy="0"/>
            </a:xfrm>
            <a:prstGeom prst="line">
              <a:avLst/>
            </a:prstGeom>
            <a:ln w="38100">
              <a:solidFill>
                <a:srgbClr val="F39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Plassholder for innhold 7">
            <a:extLst>
              <a:ext uri="{FF2B5EF4-FFF2-40B4-BE49-F238E27FC236}">
                <a16:creationId xmlns:a16="http://schemas.microsoft.com/office/drawing/2014/main" id="{F877987F-8C9B-4F31-89ED-14C3A4561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261" y="1292087"/>
            <a:ext cx="5707565" cy="4961568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792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lemshjulet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Diagram 65">
            <a:extLst>
              <a:ext uri="{FF2B5EF4-FFF2-40B4-BE49-F238E27FC236}">
                <a16:creationId xmlns:a16="http://schemas.microsoft.com/office/drawing/2014/main" id="{95E7A057-4560-429F-97DA-E57748E3BC2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7792151"/>
              </p:ext>
            </p:extLst>
          </p:nvPr>
        </p:nvGraphicFramePr>
        <p:xfrm>
          <a:off x="2971151" y="667178"/>
          <a:ext cx="8695140" cy="579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e 5" descr="Et bilde som inneholder utendørs, gress, natur, felt&#10;&#10;Automatisk generert beskrivelse">
            <a:extLst>
              <a:ext uri="{FF2B5EF4-FFF2-40B4-BE49-F238E27FC236}">
                <a16:creationId xmlns:a16="http://schemas.microsoft.com/office/drawing/2014/main" id="{C623194E-F446-4A91-AF73-22EF0052E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b="3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8B81191-76A6-4FB1-A008-0C1783C1EF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7F9E81B-B5B1-4DB9-97FB-4E33FE40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B56A-205B-4B59-ACDF-EBD45930690A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8E1126-D2F7-4FF6-8B06-2B0FA28C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8DA6E2-7F9B-44E9-92A3-AE964CA5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B565E04-7215-4FDD-97C3-CBBCA4C57B72}"/>
              </a:ext>
            </a:extLst>
          </p:cNvPr>
          <p:cNvSpPr/>
          <p:nvPr userDrawn="1"/>
        </p:nvSpPr>
        <p:spPr>
          <a:xfrm>
            <a:off x="460121" y="1462091"/>
            <a:ext cx="256482" cy="256482"/>
          </a:xfrm>
          <a:prstGeom prst="rect">
            <a:avLst/>
          </a:prstGeom>
          <a:solidFill>
            <a:srgbClr val="F7941E"/>
          </a:solidFill>
          <a:ln w="28575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1A862E33-C304-48C2-88DF-521CF2B2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" y="365126"/>
            <a:ext cx="9835618" cy="1039674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50F34755-3722-4206-8216-11AAE59F7416}"/>
              </a:ext>
            </a:extLst>
          </p:cNvPr>
          <p:cNvGrpSpPr/>
          <p:nvPr userDrawn="1"/>
        </p:nvGrpSpPr>
        <p:grpSpPr>
          <a:xfrm>
            <a:off x="114581" y="1590611"/>
            <a:ext cx="5713140" cy="4861639"/>
            <a:chOff x="4476283" y="1150057"/>
            <a:chExt cx="5720088" cy="4913112"/>
          </a:xfrm>
        </p:grpSpPr>
        <p:graphicFrame>
          <p:nvGraphicFramePr>
            <p:cNvPr id="37" name="Diagram 36">
              <a:extLst>
                <a:ext uri="{FF2B5EF4-FFF2-40B4-BE49-F238E27FC236}">
                  <a16:creationId xmlns:a16="http://schemas.microsoft.com/office/drawing/2014/main" id="{1CC634D9-53DA-4212-B837-568C6108A592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1883637099"/>
                </p:ext>
              </p:extLst>
            </p:nvPr>
          </p:nvGraphicFramePr>
          <p:xfrm>
            <a:off x="4476283" y="1670599"/>
            <a:ext cx="5684875" cy="37899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1660C55-AFEE-46F9-97A3-6A6716D11FCE}"/>
                </a:ext>
              </a:extLst>
            </p:cNvPr>
            <p:cNvSpPr/>
            <p:nvPr userDrawn="1"/>
          </p:nvSpPr>
          <p:spPr>
            <a:xfrm>
              <a:off x="6733166" y="2946207"/>
              <a:ext cx="1171262" cy="117126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2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1228015A-52F0-42F8-9A2C-7BB1EEA352C2}"/>
                </a:ext>
              </a:extLst>
            </p:cNvPr>
            <p:cNvSpPr/>
            <p:nvPr userDrawn="1"/>
          </p:nvSpPr>
          <p:spPr>
            <a:xfrm>
              <a:off x="7273701" y="1150057"/>
              <a:ext cx="134501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Informasjon</a:t>
              </a:r>
            </a:p>
          </p:txBody>
        </p:sp>
        <p:sp>
          <p:nvSpPr>
            <p:cNvPr id="40" name="Rektangel 39">
              <a:extLst>
                <a:ext uri="{FF2B5EF4-FFF2-40B4-BE49-F238E27FC236}">
                  <a16:creationId xmlns:a16="http://schemas.microsoft.com/office/drawing/2014/main" id="{FA5C269F-BBBF-495D-9765-ABF6F7E7F576}"/>
                </a:ext>
              </a:extLst>
            </p:cNvPr>
            <p:cNvSpPr/>
            <p:nvPr userDrawn="1"/>
          </p:nvSpPr>
          <p:spPr>
            <a:xfrm>
              <a:off x="5961083" y="1151828"/>
              <a:ext cx="14512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Næringspolitisk arbeid</a:t>
              </a:r>
            </a:p>
          </p:txBody>
        </p:sp>
        <p:pic>
          <p:nvPicPr>
            <p:cNvPr id="41" name="Bilde 40">
              <a:extLst>
                <a:ext uri="{FF2B5EF4-FFF2-40B4-BE49-F238E27FC236}">
                  <a16:creationId xmlns:a16="http://schemas.microsoft.com/office/drawing/2014/main" id="{7034641B-26BB-4E24-A7F0-F9A4CFF997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270" y="3561688"/>
              <a:ext cx="655627" cy="653419"/>
            </a:xfrm>
            <a:prstGeom prst="rect">
              <a:avLst/>
            </a:prstGeom>
          </p:spPr>
        </p:pic>
        <p:pic>
          <p:nvPicPr>
            <p:cNvPr id="42" name="Bilde 41">
              <a:extLst>
                <a:ext uri="{FF2B5EF4-FFF2-40B4-BE49-F238E27FC236}">
                  <a16:creationId xmlns:a16="http://schemas.microsoft.com/office/drawing/2014/main" id="{C60B08A0-D5E7-48EB-A293-F4C4B97022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279" y="3589155"/>
              <a:ext cx="581431" cy="579473"/>
            </a:xfrm>
            <a:prstGeom prst="rect">
              <a:avLst/>
            </a:prstGeom>
          </p:spPr>
        </p:pic>
        <p:pic>
          <p:nvPicPr>
            <p:cNvPr id="43" name="Bilde 42" descr="Et bilde som inneholder vektorgrafikk&#10;&#10;Automatisk generert beskrivelse">
              <a:extLst>
                <a:ext uri="{FF2B5EF4-FFF2-40B4-BE49-F238E27FC236}">
                  <a16:creationId xmlns:a16="http://schemas.microsoft.com/office/drawing/2014/main" id="{D5DC547B-8D92-486D-B182-E1818AA21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142" y="4564248"/>
              <a:ext cx="581431" cy="579474"/>
            </a:xfrm>
            <a:prstGeom prst="rect">
              <a:avLst/>
            </a:prstGeom>
          </p:spPr>
        </p:pic>
        <p:pic>
          <p:nvPicPr>
            <p:cNvPr id="44" name="Bilde 43">
              <a:extLst>
                <a:ext uri="{FF2B5EF4-FFF2-40B4-BE49-F238E27FC236}">
                  <a16:creationId xmlns:a16="http://schemas.microsoft.com/office/drawing/2014/main" id="{DA5CFF32-A57F-4432-A1C8-52D46D0AC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49" y="4228498"/>
              <a:ext cx="581431" cy="579473"/>
            </a:xfrm>
            <a:prstGeom prst="rect">
              <a:avLst/>
            </a:prstGeom>
          </p:spPr>
        </p:pic>
        <p:pic>
          <p:nvPicPr>
            <p:cNvPr id="45" name="Bilde 44">
              <a:extLst>
                <a:ext uri="{FF2B5EF4-FFF2-40B4-BE49-F238E27FC236}">
                  <a16:creationId xmlns:a16="http://schemas.microsoft.com/office/drawing/2014/main" id="{4F64829C-D22F-4BD2-AD04-1611E8C895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936" y="1897455"/>
              <a:ext cx="692323" cy="692323"/>
            </a:xfrm>
            <a:prstGeom prst="rect">
              <a:avLst/>
            </a:prstGeom>
          </p:spPr>
        </p:pic>
        <p:pic>
          <p:nvPicPr>
            <p:cNvPr id="46" name="Bilde 45">
              <a:extLst>
                <a:ext uri="{FF2B5EF4-FFF2-40B4-BE49-F238E27FC236}">
                  <a16:creationId xmlns:a16="http://schemas.microsoft.com/office/drawing/2014/main" id="{97B249AE-3515-4723-BEDD-AE3DF196AE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684" y="2854549"/>
              <a:ext cx="636742" cy="636742"/>
            </a:xfrm>
            <a:prstGeom prst="rect">
              <a:avLst/>
            </a:prstGeom>
          </p:spPr>
        </p:pic>
        <p:pic>
          <p:nvPicPr>
            <p:cNvPr id="47" name="Bilde 46">
              <a:extLst>
                <a:ext uri="{FF2B5EF4-FFF2-40B4-BE49-F238E27FC236}">
                  <a16:creationId xmlns:a16="http://schemas.microsoft.com/office/drawing/2014/main" id="{14921ADD-12AB-4F94-9D08-E80220C0F8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399" y="2233177"/>
              <a:ext cx="640563" cy="640563"/>
            </a:xfrm>
            <a:prstGeom prst="rect">
              <a:avLst/>
            </a:prstGeom>
          </p:spPr>
        </p:pic>
        <p:pic>
          <p:nvPicPr>
            <p:cNvPr id="48" name="Bilde 47" descr="Et bilde som inneholder utklipp&#10;&#10;Automatisk generert beskrivelse">
              <a:extLst>
                <a:ext uri="{FF2B5EF4-FFF2-40B4-BE49-F238E27FC236}">
                  <a16:creationId xmlns:a16="http://schemas.microsoft.com/office/drawing/2014/main" id="{05231B8C-0E61-4D45-B895-DB2412E88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998" y="2929301"/>
              <a:ext cx="581432" cy="581432"/>
            </a:xfrm>
            <a:prstGeom prst="rect">
              <a:avLst/>
            </a:prstGeom>
          </p:spPr>
        </p:pic>
        <p:pic>
          <p:nvPicPr>
            <p:cNvPr id="49" name="Bilde 48">
              <a:extLst>
                <a:ext uri="{FF2B5EF4-FFF2-40B4-BE49-F238E27FC236}">
                  <a16:creationId xmlns:a16="http://schemas.microsoft.com/office/drawing/2014/main" id="{4C64DF07-2530-4028-B392-B4FBF0E0E6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683" y="1942785"/>
              <a:ext cx="641494" cy="641494"/>
            </a:xfrm>
            <a:prstGeom prst="rect">
              <a:avLst/>
            </a:prstGeom>
          </p:spPr>
        </p:pic>
        <p:pic>
          <p:nvPicPr>
            <p:cNvPr id="50" name="Bilde 49">
              <a:extLst>
                <a:ext uri="{FF2B5EF4-FFF2-40B4-BE49-F238E27FC236}">
                  <a16:creationId xmlns:a16="http://schemas.microsoft.com/office/drawing/2014/main" id="{4D5D27F6-397F-47D0-B7E4-A5DE5140A0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159" y="2219538"/>
              <a:ext cx="679654" cy="679654"/>
            </a:xfrm>
            <a:prstGeom prst="rect">
              <a:avLst/>
            </a:prstGeom>
          </p:spPr>
        </p:pic>
        <p:pic>
          <p:nvPicPr>
            <p:cNvPr id="51" name="Bilde 50">
              <a:extLst>
                <a:ext uri="{FF2B5EF4-FFF2-40B4-BE49-F238E27FC236}">
                  <a16:creationId xmlns:a16="http://schemas.microsoft.com/office/drawing/2014/main" id="{F8499E6E-B8F1-4320-AAED-E466BD9A9F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489" y="4165218"/>
              <a:ext cx="695293" cy="695293"/>
            </a:xfrm>
            <a:prstGeom prst="rect">
              <a:avLst/>
            </a:prstGeom>
          </p:spPr>
        </p:pic>
        <p:pic>
          <p:nvPicPr>
            <p:cNvPr id="52" name="Bilde 51">
              <a:extLst>
                <a:ext uri="{FF2B5EF4-FFF2-40B4-BE49-F238E27FC236}">
                  <a16:creationId xmlns:a16="http://schemas.microsoft.com/office/drawing/2014/main" id="{215F2C31-D0B5-4716-8B1F-28A2DD945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83" y="4523542"/>
              <a:ext cx="695293" cy="695293"/>
            </a:xfrm>
            <a:prstGeom prst="rect">
              <a:avLst/>
            </a:prstGeom>
          </p:spPr>
        </p:pic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7DF1B615-7819-42E2-9AA3-BC3003102E7F}"/>
                </a:ext>
              </a:extLst>
            </p:cNvPr>
            <p:cNvSpPr/>
            <p:nvPr userDrawn="1"/>
          </p:nvSpPr>
          <p:spPr>
            <a:xfrm>
              <a:off x="8266364" y="1714200"/>
              <a:ext cx="13450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Lokal-avdelinger</a:t>
              </a:r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E9AB2483-B28F-4FAD-AB01-01BE545989BC}"/>
                </a:ext>
              </a:extLst>
            </p:cNvPr>
            <p:cNvSpPr/>
            <p:nvPr userDrawn="1"/>
          </p:nvSpPr>
          <p:spPr>
            <a:xfrm>
              <a:off x="8851358" y="2774886"/>
              <a:ext cx="13450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Bransjens møteplass</a:t>
              </a:r>
            </a:p>
          </p:txBody>
        </p: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8A17F340-EC20-4A60-9E2F-A92F8875C6D0}"/>
                </a:ext>
              </a:extLst>
            </p:cNvPr>
            <p:cNvSpPr/>
            <p:nvPr userDrawn="1"/>
          </p:nvSpPr>
          <p:spPr>
            <a:xfrm>
              <a:off x="8917284" y="3783983"/>
              <a:ext cx="11088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Bærekraft og innovasjon</a:t>
              </a:r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82E9A26A-7C9F-4C08-8F4E-6513C2BADE0E}"/>
                </a:ext>
              </a:extLst>
            </p:cNvPr>
            <p:cNvSpPr/>
            <p:nvPr userDrawn="1"/>
          </p:nvSpPr>
          <p:spPr>
            <a:xfrm>
              <a:off x="8352881" y="4977746"/>
              <a:ext cx="1108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HMS</a:t>
              </a: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CB30648B-BAB3-4AC4-B5BE-3FF187025A05}"/>
                </a:ext>
              </a:extLst>
            </p:cNvPr>
            <p:cNvSpPr/>
            <p:nvPr userDrawn="1"/>
          </p:nvSpPr>
          <p:spPr>
            <a:xfrm>
              <a:off x="7334276" y="5416838"/>
              <a:ext cx="11088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Forsikring, pensjon og garantier</a:t>
              </a:r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E909E5F4-B95D-4EE6-8D61-98CFC593F3F4}"/>
                </a:ext>
              </a:extLst>
            </p:cNvPr>
            <p:cNvSpPr/>
            <p:nvPr userDrawn="1"/>
          </p:nvSpPr>
          <p:spPr>
            <a:xfrm>
              <a:off x="6132244" y="5536329"/>
              <a:ext cx="1108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Utdanning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45DBD9BA-E046-4C27-8170-2562E80470DB}"/>
                </a:ext>
              </a:extLst>
            </p:cNvPr>
            <p:cNvSpPr/>
            <p:nvPr userDrawn="1"/>
          </p:nvSpPr>
          <p:spPr>
            <a:xfrm>
              <a:off x="5078825" y="4933730"/>
              <a:ext cx="1108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Rekruttering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32AEF682-7434-4D5B-B943-2C7C80127569}"/>
                </a:ext>
              </a:extLst>
            </p:cNvPr>
            <p:cNvSpPr/>
            <p:nvPr userDrawn="1"/>
          </p:nvSpPr>
          <p:spPr>
            <a:xfrm>
              <a:off x="4590799" y="3976014"/>
              <a:ext cx="1108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Arbeidsliv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1E00FB2C-F9C9-4148-880D-8688418BB6FD}"/>
                </a:ext>
              </a:extLst>
            </p:cNvPr>
            <p:cNvSpPr/>
            <p:nvPr userDrawn="1"/>
          </p:nvSpPr>
          <p:spPr>
            <a:xfrm>
              <a:off x="4579991" y="2740711"/>
              <a:ext cx="11088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Juridisk bistand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699AEFC2-67BB-4AA3-916E-5DB7F19CF188}"/>
                </a:ext>
              </a:extLst>
            </p:cNvPr>
            <p:cNvSpPr/>
            <p:nvPr userDrawn="1"/>
          </p:nvSpPr>
          <p:spPr>
            <a:xfrm>
              <a:off x="5145243" y="1667072"/>
              <a:ext cx="11088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Seriøsitet, etikk og omdømme</a:t>
              </a:r>
            </a:p>
          </p:txBody>
        </p:sp>
        <p:pic>
          <p:nvPicPr>
            <p:cNvPr id="63" name="Bilde 62">
              <a:extLst>
                <a:ext uri="{FF2B5EF4-FFF2-40B4-BE49-F238E27FC236}">
                  <a16:creationId xmlns:a16="http://schemas.microsoft.com/office/drawing/2014/main" id="{99AB9D33-EB8F-401A-9D2E-41E88A42A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339" y="3052812"/>
              <a:ext cx="988589" cy="988589"/>
            </a:xfrm>
            <a:prstGeom prst="rect">
              <a:avLst/>
            </a:prstGeom>
          </p:spPr>
        </p:pic>
      </p:grpSp>
      <p:pic>
        <p:nvPicPr>
          <p:cNvPr id="65" name="Bilde 64">
            <a:extLst>
              <a:ext uri="{FF2B5EF4-FFF2-40B4-BE49-F238E27FC236}">
                <a16:creationId xmlns:a16="http://schemas.microsoft.com/office/drawing/2014/main" id="{272FC1F8-C653-4324-B47C-5FE3BB7C3BF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391084" y="394062"/>
            <a:ext cx="1275207" cy="843112"/>
          </a:xfrm>
          <a:prstGeom prst="rect">
            <a:avLst/>
          </a:prstGeom>
        </p:spPr>
      </p:pic>
      <p:sp>
        <p:nvSpPr>
          <p:cNvPr id="68" name="Plassholder for tekst 2">
            <a:extLst>
              <a:ext uri="{FF2B5EF4-FFF2-40B4-BE49-F238E27FC236}">
                <a16:creationId xmlns:a16="http://schemas.microsoft.com/office/drawing/2014/main" id="{5935745F-B6B8-46CD-8223-D6121AD30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471" y="1706852"/>
            <a:ext cx="5747268" cy="4483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113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lemshjulet ut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Diagram 65">
            <a:extLst>
              <a:ext uri="{FF2B5EF4-FFF2-40B4-BE49-F238E27FC236}">
                <a16:creationId xmlns:a16="http://schemas.microsoft.com/office/drawing/2014/main" id="{95E7A057-4560-429F-97DA-E57748E3BC2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2171996"/>
              </p:ext>
            </p:extLst>
          </p:nvPr>
        </p:nvGraphicFramePr>
        <p:xfrm>
          <a:off x="2971151" y="667178"/>
          <a:ext cx="8695140" cy="579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e 5" descr="Et bilde som inneholder utendørs, gress, natur, felt&#10;&#10;Automatisk generert beskrivelse">
            <a:extLst>
              <a:ext uri="{FF2B5EF4-FFF2-40B4-BE49-F238E27FC236}">
                <a16:creationId xmlns:a16="http://schemas.microsoft.com/office/drawing/2014/main" id="{C623194E-F446-4A91-AF73-22EF0052E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b="3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8B81191-76A6-4FB1-A008-0C1783C1EF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7F9E81B-B5B1-4DB9-97FB-4E33FE40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B56A-205B-4B59-ACDF-EBD45930690A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8E1126-D2F7-4FF6-8B06-2B0FA28C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8DA6E2-7F9B-44E9-92A3-AE964CA5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B565E04-7215-4FDD-97C3-CBBCA4C57B72}"/>
              </a:ext>
            </a:extLst>
          </p:cNvPr>
          <p:cNvSpPr/>
          <p:nvPr userDrawn="1"/>
        </p:nvSpPr>
        <p:spPr>
          <a:xfrm>
            <a:off x="460121" y="1382571"/>
            <a:ext cx="256482" cy="256482"/>
          </a:xfrm>
          <a:prstGeom prst="rect">
            <a:avLst/>
          </a:prstGeom>
          <a:solidFill>
            <a:srgbClr val="F7941E"/>
          </a:solidFill>
          <a:ln w="28575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1A862E33-C304-48C2-88DF-521CF2B2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" y="240201"/>
            <a:ext cx="9776733" cy="1093988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endParaRPr lang="nb-NO" dirty="0"/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50F34755-3722-4206-8216-11AAE59F7416}"/>
              </a:ext>
            </a:extLst>
          </p:cNvPr>
          <p:cNvGrpSpPr/>
          <p:nvPr userDrawn="1"/>
        </p:nvGrpSpPr>
        <p:grpSpPr>
          <a:xfrm>
            <a:off x="5874026" y="1371595"/>
            <a:ext cx="5804454" cy="4848230"/>
            <a:chOff x="4476283" y="1150057"/>
            <a:chExt cx="5720088" cy="4913112"/>
          </a:xfrm>
        </p:grpSpPr>
        <p:graphicFrame>
          <p:nvGraphicFramePr>
            <p:cNvPr id="37" name="Diagram 36">
              <a:extLst>
                <a:ext uri="{FF2B5EF4-FFF2-40B4-BE49-F238E27FC236}">
                  <a16:creationId xmlns:a16="http://schemas.microsoft.com/office/drawing/2014/main" id="{1CC634D9-53DA-4212-B837-568C6108A592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2808259024"/>
                </p:ext>
              </p:extLst>
            </p:nvPr>
          </p:nvGraphicFramePr>
          <p:xfrm>
            <a:off x="4476283" y="1670599"/>
            <a:ext cx="5684875" cy="37899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1660C55-AFEE-46F9-97A3-6A6716D11FCE}"/>
                </a:ext>
              </a:extLst>
            </p:cNvPr>
            <p:cNvSpPr/>
            <p:nvPr userDrawn="1"/>
          </p:nvSpPr>
          <p:spPr>
            <a:xfrm>
              <a:off x="6733166" y="2946207"/>
              <a:ext cx="1171262" cy="117126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2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1228015A-52F0-42F8-9A2C-7BB1EEA352C2}"/>
                </a:ext>
              </a:extLst>
            </p:cNvPr>
            <p:cNvSpPr/>
            <p:nvPr userDrawn="1"/>
          </p:nvSpPr>
          <p:spPr>
            <a:xfrm>
              <a:off x="7273701" y="1150057"/>
              <a:ext cx="134501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Informasjon</a:t>
              </a:r>
            </a:p>
          </p:txBody>
        </p:sp>
        <p:sp>
          <p:nvSpPr>
            <p:cNvPr id="40" name="Rektangel 39">
              <a:extLst>
                <a:ext uri="{FF2B5EF4-FFF2-40B4-BE49-F238E27FC236}">
                  <a16:creationId xmlns:a16="http://schemas.microsoft.com/office/drawing/2014/main" id="{FA5C269F-BBBF-495D-9765-ABF6F7E7F576}"/>
                </a:ext>
              </a:extLst>
            </p:cNvPr>
            <p:cNvSpPr/>
            <p:nvPr userDrawn="1"/>
          </p:nvSpPr>
          <p:spPr>
            <a:xfrm>
              <a:off x="5961083" y="1151828"/>
              <a:ext cx="14512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Næringspolitisk arbeid</a:t>
              </a:r>
            </a:p>
          </p:txBody>
        </p:sp>
        <p:pic>
          <p:nvPicPr>
            <p:cNvPr id="41" name="Bilde 40">
              <a:extLst>
                <a:ext uri="{FF2B5EF4-FFF2-40B4-BE49-F238E27FC236}">
                  <a16:creationId xmlns:a16="http://schemas.microsoft.com/office/drawing/2014/main" id="{7034641B-26BB-4E24-A7F0-F9A4CFF997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270" y="3561688"/>
              <a:ext cx="655627" cy="653419"/>
            </a:xfrm>
            <a:prstGeom prst="rect">
              <a:avLst/>
            </a:prstGeom>
          </p:spPr>
        </p:pic>
        <p:pic>
          <p:nvPicPr>
            <p:cNvPr id="42" name="Bilde 41">
              <a:extLst>
                <a:ext uri="{FF2B5EF4-FFF2-40B4-BE49-F238E27FC236}">
                  <a16:creationId xmlns:a16="http://schemas.microsoft.com/office/drawing/2014/main" id="{C60B08A0-D5E7-48EB-A293-F4C4B97022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279" y="3589155"/>
              <a:ext cx="581431" cy="579473"/>
            </a:xfrm>
            <a:prstGeom prst="rect">
              <a:avLst/>
            </a:prstGeom>
          </p:spPr>
        </p:pic>
        <p:pic>
          <p:nvPicPr>
            <p:cNvPr id="43" name="Bilde 42" descr="Et bilde som inneholder vektorgrafikk&#10;&#10;Automatisk generert beskrivelse">
              <a:extLst>
                <a:ext uri="{FF2B5EF4-FFF2-40B4-BE49-F238E27FC236}">
                  <a16:creationId xmlns:a16="http://schemas.microsoft.com/office/drawing/2014/main" id="{D5DC547B-8D92-486D-B182-E1818AA21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142" y="4564248"/>
              <a:ext cx="581431" cy="579474"/>
            </a:xfrm>
            <a:prstGeom prst="rect">
              <a:avLst/>
            </a:prstGeom>
          </p:spPr>
        </p:pic>
        <p:pic>
          <p:nvPicPr>
            <p:cNvPr id="44" name="Bilde 43">
              <a:extLst>
                <a:ext uri="{FF2B5EF4-FFF2-40B4-BE49-F238E27FC236}">
                  <a16:creationId xmlns:a16="http://schemas.microsoft.com/office/drawing/2014/main" id="{DA5CFF32-A57F-4432-A1C8-52D46D0AC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49" y="4228498"/>
              <a:ext cx="581431" cy="579473"/>
            </a:xfrm>
            <a:prstGeom prst="rect">
              <a:avLst/>
            </a:prstGeom>
          </p:spPr>
        </p:pic>
        <p:pic>
          <p:nvPicPr>
            <p:cNvPr id="45" name="Bilde 44">
              <a:extLst>
                <a:ext uri="{FF2B5EF4-FFF2-40B4-BE49-F238E27FC236}">
                  <a16:creationId xmlns:a16="http://schemas.microsoft.com/office/drawing/2014/main" id="{4F64829C-D22F-4BD2-AD04-1611E8C895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936" y="1897455"/>
              <a:ext cx="692323" cy="692323"/>
            </a:xfrm>
            <a:prstGeom prst="rect">
              <a:avLst/>
            </a:prstGeom>
          </p:spPr>
        </p:pic>
        <p:pic>
          <p:nvPicPr>
            <p:cNvPr id="46" name="Bilde 45">
              <a:extLst>
                <a:ext uri="{FF2B5EF4-FFF2-40B4-BE49-F238E27FC236}">
                  <a16:creationId xmlns:a16="http://schemas.microsoft.com/office/drawing/2014/main" id="{97B249AE-3515-4723-BEDD-AE3DF196AE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684" y="2854549"/>
              <a:ext cx="636742" cy="636742"/>
            </a:xfrm>
            <a:prstGeom prst="rect">
              <a:avLst/>
            </a:prstGeom>
          </p:spPr>
        </p:pic>
        <p:pic>
          <p:nvPicPr>
            <p:cNvPr id="47" name="Bilde 46">
              <a:extLst>
                <a:ext uri="{FF2B5EF4-FFF2-40B4-BE49-F238E27FC236}">
                  <a16:creationId xmlns:a16="http://schemas.microsoft.com/office/drawing/2014/main" id="{14921ADD-12AB-4F94-9D08-E80220C0F8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399" y="2233177"/>
              <a:ext cx="640563" cy="640563"/>
            </a:xfrm>
            <a:prstGeom prst="rect">
              <a:avLst/>
            </a:prstGeom>
          </p:spPr>
        </p:pic>
        <p:pic>
          <p:nvPicPr>
            <p:cNvPr id="48" name="Bilde 47" descr="Et bilde som inneholder utklipp&#10;&#10;Automatisk generert beskrivelse">
              <a:extLst>
                <a:ext uri="{FF2B5EF4-FFF2-40B4-BE49-F238E27FC236}">
                  <a16:creationId xmlns:a16="http://schemas.microsoft.com/office/drawing/2014/main" id="{05231B8C-0E61-4D45-B895-DB2412E88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998" y="2929301"/>
              <a:ext cx="581432" cy="581432"/>
            </a:xfrm>
            <a:prstGeom prst="rect">
              <a:avLst/>
            </a:prstGeom>
          </p:spPr>
        </p:pic>
        <p:pic>
          <p:nvPicPr>
            <p:cNvPr id="49" name="Bilde 48">
              <a:extLst>
                <a:ext uri="{FF2B5EF4-FFF2-40B4-BE49-F238E27FC236}">
                  <a16:creationId xmlns:a16="http://schemas.microsoft.com/office/drawing/2014/main" id="{4C64DF07-2530-4028-B392-B4FBF0E0E6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683" y="1942785"/>
              <a:ext cx="641494" cy="641494"/>
            </a:xfrm>
            <a:prstGeom prst="rect">
              <a:avLst/>
            </a:prstGeom>
          </p:spPr>
        </p:pic>
        <p:pic>
          <p:nvPicPr>
            <p:cNvPr id="50" name="Bilde 49">
              <a:extLst>
                <a:ext uri="{FF2B5EF4-FFF2-40B4-BE49-F238E27FC236}">
                  <a16:creationId xmlns:a16="http://schemas.microsoft.com/office/drawing/2014/main" id="{4D5D27F6-397F-47D0-B7E4-A5DE5140A0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159" y="2219538"/>
              <a:ext cx="679654" cy="679654"/>
            </a:xfrm>
            <a:prstGeom prst="rect">
              <a:avLst/>
            </a:prstGeom>
          </p:spPr>
        </p:pic>
        <p:pic>
          <p:nvPicPr>
            <p:cNvPr id="51" name="Bilde 50">
              <a:extLst>
                <a:ext uri="{FF2B5EF4-FFF2-40B4-BE49-F238E27FC236}">
                  <a16:creationId xmlns:a16="http://schemas.microsoft.com/office/drawing/2014/main" id="{F8499E6E-B8F1-4320-AAED-E466BD9A9F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489" y="4165218"/>
              <a:ext cx="695293" cy="695293"/>
            </a:xfrm>
            <a:prstGeom prst="rect">
              <a:avLst/>
            </a:prstGeom>
          </p:spPr>
        </p:pic>
        <p:pic>
          <p:nvPicPr>
            <p:cNvPr id="52" name="Bilde 51">
              <a:extLst>
                <a:ext uri="{FF2B5EF4-FFF2-40B4-BE49-F238E27FC236}">
                  <a16:creationId xmlns:a16="http://schemas.microsoft.com/office/drawing/2014/main" id="{215F2C31-D0B5-4716-8B1F-28A2DD945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83" y="4523542"/>
              <a:ext cx="695293" cy="695293"/>
            </a:xfrm>
            <a:prstGeom prst="rect">
              <a:avLst/>
            </a:prstGeom>
          </p:spPr>
        </p:pic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7DF1B615-7819-42E2-9AA3-BC3003102E7F}"/>
                </a:ext>
              </a:extLst>
            </p:cNvPr>
            <p:cNvSpPr/>
            <p:nvPr userDrawn="1"/>
          </p:nvSpPr>
          <p:spPr>
            <a:xfrm>
              <a:off x="8266364" y="1714200"/>
              <a:ext cx="13450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Lokal-avdelinger</a:t>
              </a:r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E9AB2483-B28F-4FAD-AB01-01BE545989BC}"/>
                </a:ext>
              </a:extLst>
            </p:cNvPr>
            <p:cNvSpPr/>
            <p:nvPr userDrawn="1"/>
          </p:nvSpPr>
          <p:spPr>
            <a:xfrm>
              <a:off x="8851358" y="2774886"/>
              <a:ext cx="13450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Bransjens møteplass</a:t>
              </a:r>
            </a:p>
          </p:txBody>
        </p: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8A17F340-EC20-4A60-9E2F-A92F8875C6D0}"/>
                </a:ext>
              </a:extLst>
            </p:cNvPr>
            <p:cNvSpPr/>
            <p:nvPr userDrawn="1"/>
          </p:nvSpPr>
          <p:spPr>
            <a:xfrm>
              <a:off x="8917284" y="3783983"/>
              <a:ext cx="11088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Bærekraft og innovasjon</a:t>
              </a:r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82E9A26A-7C9F-4C08-8F4E-6513C2BADE0E}"/>
                </a:ext>
              </a:extLst>
            </p:cNvPr>
            <p:cNvSpPr/>
            <p:nvPr userDrawn="1"/>
          </p:nvSpPr>
          <p:spPr>
            <a:xfrm>
              <a:off x="8352881" y="4977746"/>
              <a:ext cx="1108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HMS</a:t>
              </a: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CB30648B-BAB3-4AC4-B5BE-3FF187025A05}"/>
                </a:ext>
              </a:extLst>
            </p:cNvPr>
            <p:cNvSpPr/>
            <p:nvPr userDrawn="1"/>
          </p:nvSpPr>
          <p:spPr>
            <a:xfrm>
              <a:off x="7334276" y="5416838"/>
              <a:ext cx="11088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Forsikring, pensjon og garantier</a:t>
              </a:r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E909E5F4-B95D-4EE6-8D61-98CFC593F3F4}"/>
                </a:ext>
              </a:extLst>
            </p:cNvPr>
            <p:cNvSpPr/>
            <p:nvPr userDrawn="1"/>
          </p:nvSpPr>
          <p:spPr>
            <a:xfrm>
              <a:off x="6132244" y="5536329"/>
              <a:ext cx="1108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Utdanning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45DBD9BA-E046-4C27-8170-2562E80470DB}"/>
                </a:ext>
              </a:extLst>
            </p:cNvPr>
            <p:cNvSpPr/>
            <p:nvPr userDrawn="1"/>
          </p:nvSpPr>
          <p:spPr>
            <a:xfrm>
              <a:off x="5078825" y="4933730"/>
              <a:ext cx="1108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Rekruttering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32AEF682-7434-4D5B-B943-2C7C80127569}"/>
                </a:ext>
              </a:extLst>
            </p:cNvPr>
            <p:cNvSpPr/>
            <p:nvPr userDrawn="1"/>
          </p:nvSpPr>
          <p:spPr>
            <a:xfrm>
              <a:off x="4590799" y="3976014"/>
              <a:ext cx="1108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Arbeidsliv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1E00FB2C-F9C9-4148-880D-8688418BB6FD}"/>
                </a:ext>
              </a:extLst>
            </p:cNvPr>
            <p:cNvSpPr/>
            <p:nvPr userDrawn="1"/>
          </p:nvSpPr>
          <p:spPr>
            <a:xfrm>
              <a:off x="4579991" y="2740711"/>
              <a:ext cx="11088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Juridisk bistand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699AEFC2-67BB-4AA3-916E-5DB7F19CF188}"/>
                </a:ext>
              </a:extLst>
            </p:cNvPr>
            <p:cNvSpPr/>
            <p:nvPr userDrawn="1"/>
          </p:nvSpPr>
          <p:spPr>
            <a:xfrm>
              <a:off x="5145243" y="1667072"/>
              <a:ext cx="11088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1200" b="1" kern="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 panose="020B0604020202020204" pitchFamily="34" charset="0"/>
                </a:rPr>
                <a:t>Seriøsitet, etikk og omdømme</a:t>
              </a:r>
            </a:p>
          </p:txBody>
        </p:sp>
        <p:pic>
          <p:nvPicPr>
            <p:cNvPr id="63" name="Bilde 62">
              <a:extLst>
                <a:ext uri="{FF2B5EF4-FFF2-40B4-BE49-F238E27FC236}">
                  <a16:creationId xmlns:a16="http://schemas.microsoft.com/office/drawing/2014/main" id="{99AB9D33-EB8F-401A-9D2E-41E88A42A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339" y="3052812"/>
              <a:ext cx="988589" cy="988589"/>
            </a:xfrm>
            <a:prstGeom prst="rect">
              <a:avLst/>
            </a:prstGeom>
          </p:spPr>
        </p:pic>
      </p:grpSp>
      <p:pic>
        <p:nvPicPr>
          <p:cNvPr id="65" name="Bilde 64">
            <a:extLst>
              <a:ext uri="{FF2B5EF4-FFF2-40B4-BE49-F238E27FC236}">
                <a16:creationId xmlns:a16="http://schemas.microsoft.com/office/drawing/2014/main" id="{272FC1F8-C653-4324-B47C-5FE3BB7C3BF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391084" y="394062"/>
            <a:ext cx="1275207" cy="8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5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8B9402-24A6-495C-BB81-16CF0B30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7F9E81B-B5B1-4DB9-97FB-4E33FE40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B56A-205B-4B59-ACDF-EBD45930690A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8E1126-D2F7-4FF6-8B06-2B0FA28C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8DA6E2-7F9B-44E9-92A3-AE964CA5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065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4AFC44-D317-4DF6-A5B0-616A85BD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474EC14-8A7A-4490-9BA8-8DF40D0F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868A-0B82-40DA-9831-B319F3085CE1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DC638F4-0254-4CC7-9782-2563030D3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E910C72-1723-402F-B511-F1C14A41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5806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gress, natur, felt&#10;&#10;Automatisk generert beskrivelse">
            <a:extLst>
              <a:ext uri="{FF2B5EF4-FFF2-40B4-BE49-F238E27FC236}">
                <a16:creationId xmlns:a16="http://schemas.microsoft.com/office/drawing/2014/main" id="{C623194E-F446-4A91-AF73-22EF0052E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b="3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8B81191-76A6-4FB1-A008-0C1783C1EF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7F9E81B-B5B1-4DB9-97FB-4E33FE40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B56A-205B-4B59-ACDF-EBD45930690A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8E1126-D2F7-4FF6-8B06-2B0FA28C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8DA6E2-7F9B-44E9-92A3-AE964CA5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8C559BA1-C21B-44A2-95E5-2C6E3289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5" y="365125"/>
            <a:ext cx="9891131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7CB2412-26BA-4632-BAAB-50F668442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1084" y="394062"/>
            <a:ext cx="1275207" cy="8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13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gress, natur, felt&#10;&#10;Automatisk generert beskrivelse">
            <a:extLst>
              <a:ext uri="{FF2B5EF4-FFF2-40B4-BE49-F238E27FC236}">
                <a16:creationId xmlns:a16="http://schemas.microsoft.com/office/drawing/2014/main" id="{C623194E-F446-4A91-AF73-22EF0052E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b="37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8B81191-76A6-4FB1-A008-0C1783C1EF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7F9E81B-B5B1-4DB9-97FB-4E33FE40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B56A-205B-4B59-ACDF-EBD45930690A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8E1126-D2F7-4FF6-8B06-2B0FA28C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8DA6E2-7F9B-44E9-92A3-AE964CA5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F70DFEA-718F-4FC7-A1CA-33C9E1EA6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1084" y="394062"/>
            <a:ext cx="1275207" cy="843112"/>
          </a:xfrm>
          <a:prstGeom prst="rect">
            <a:avLst/>
          </a:prstGeom>
        </p:spPr>
      </p:pic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26ED3AB7-F0B0-4F82-AEED-71231A695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5" y="2084748"/>
            <a:ext cx="11496906" cy="4133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61876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A677B7-86A9-4624-8C36-3AD1292F2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60" y="509025"/>
            <a:ext cx="9753599" cy="123778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F67DF4-7A88-4941-9E7D-5FFB6A2E0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996067"/>
            <a:ext cx="6741840" cy="42409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12DDC07-3F7F-4EFE-BD17-01AA52FA0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860" y="1996068"/>
            <a:ext cx="4389165" cy="42409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F14DE7-64D5-4C43-A908-95B12D59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4ECE2-B9A3-4561-82BF-9E5F1FE01774}" type="datetime1">
              <a:rPr lang="nb-NO" smtClean="0"/>
              <a:t>18.03.2022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05495BB-E6EB-47E8-B224-FCF3E2CB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3935175-01EF-4D32-B4DD-BC247F22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788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7D7B25-B2C8-4B74-A0A1-6905D9A5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5ECA83-8C4D-4879-82E1-FBDDE78FB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068B6C-8AFD-49C4-8207-7A1A0404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8D28-B691-47CB-B55F-1B4FA7B42C13}" type="datetime1">
              <a:rPr lang="nb-NO" smtClean="0"/>
              <a:t>18.03.2022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F1CD04-F972-4A68-8263-437CE702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B4E74B-9D95-497E-92AC-9376B1F0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220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16C4C8-050D-4FE4-99E9-958BF887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" y="245328"/>
            <a:ext cx="9958040" cy="13247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DCA6F3F-4206-4831-8463-AC636C0DB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0"/>
            <a:ext cx="6625952" cy="38115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7A7DFF5-8F90-4BF7-A58B-BA0F806F1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8780" y="2057400"/>
            <a:ext cx="449324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1FE595B-3E32-4727-A676-7D09E6F0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50FA4-259F-4C72-A269-22A374D7C77C}" type="datetime1">
              <a:rPr lang="nb-NO" smtClean="0"/>
              <a:t>18.03.2022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88D20F6-B3B4-4795-A10D-2ECDD05BF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0CF325-B20B-49C3-AC86-047753CB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6310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1353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9061-50A7-45F9-BCF6-F9C3A913E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38" y="809999"/>
            <a:ext cx="11106977" cy="10656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Tittel første linje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29207" y="1328402"/>
            <a:ext cx="11112000" cy="547197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Undertittel andre linje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1" y="2151440"/>
            <a:ext cx="11101207" cy="3887411"/>
          </a:xfrm>
        </p:spPr>
        <p:txBody>
          <a:bodyPr/>
          <a:lstStyle/>
          <a:p>
            <a:pPr lvl="0"/>
            <a:r>
              <a:rPr lang="nb-NO" dirty="0"/>
              <a:t>Edit Master text styles</a:t>
            </a:r>
          </a:p>
          <a:p>
            <a:pPr lvl="1"/>
            <a:r>
              <a:rPr lang="nb-NO" dirty="0"/>
              <a:t>Second level</a:t>
            </a:r>
          </a:p>
          <a:p>
            <a:pPr lvl="2"/>
            <a:r>
              <a:rPr lang="nb-NO" dirty="0"/>
              <a:t>Third level</a:t>
            </a:r>
          </a:p>
          <a:p>
            <a:pPr lvl="3"/>
            <a:r>
              <a:rPr lang="nb-NO" dirty="0"/>
              <a:t>Fourth level</a:t>
            </a:r>
          </a:p>
          <a:p>
            <a:pPr lvl="4"/>
            <a:r>
              <a:rPr lang="nb-NO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38E193A-10C2-4482-B28B-D399F03C51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61DE43AA-2E28-4A0E-BA9D-ECF639511D6D}" type="datetime3">
              <a:rPr lang="nb-NO" smtClean="0"/>
              <a:t>2022.03.18</a:t>
            </a:fld>
            <a:endParaRPr lang="nb-NO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77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D40A13-738C-42DB-91C1-4F61BD665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18010"/>
            <a:ext cx="10515600" cy="264446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A972E2-13BD-4572-ADB7-74A6931E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42E4CD-D57F-48CE-93CE-6B7859A4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9D74-4AF7-47FD-91BE-10CF120CF981}" type="datetime1">
              <a:rPr lang="nb-NO" smtClean="0"/>
              <a:t>18.03.2022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E8996B-63DB-44EF-B501-FB57D057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741CD9-0BA5-42D1-9B9C-ACD2660D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08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8E7E5C-C4F8-4E13-9010-9243E47E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14C8B6-7F21-46E7-9810-D2522774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235" y="1996067"/>
            <a:ext cx="5707565" cy="4180895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CF49987-4C0B-48E2-937A-1634C3CF8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96067"/>
            <a:ext cx="5707565" cy="4180896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FA1FF6A-1DE6-4DB4-8A78-70CE42EE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CF39B-5DD9-430C-ADB7-F2C30F343359}" type="datetime1">
              <a:rPr lang="nb-NO" smtClean="0"/>
              <a:t>18.03.2022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AC7DFB0-015C-43A4-8E83-030F1AC3C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AA873C1-CE92-4246-B0A6-E334C450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8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1D665B-FE4E-482E-A1E1-202C163B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9" y="365125"/>
            <a:ext cx="9879980" cy="1325563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902D1F-52FE-4918-B7DA-01D2AF3D8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690" y="1857375"/>
            <a:ext cx="5651886" cy="729708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FE42968-97A4-48B9-BF30-5FAF08AF7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690" y="2671761"/>
            <a:ext cx="5651886" cy="351790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55EB30A-5D05-4003-A3AA-5AB42CAC5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57375"/>
            <a:ext cx="5651884" cy="729708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B98BA46-CE3B-4200-8546-25F04BC6A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71761"/>
            <a:ext cx="5651885" cy="351790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7B41F27-DB7B-418E-B0CC-0E2FB5B0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A7A8-7A5F-482D-88B0-EB9FCFA69870}" type="datetime1">
              <a:rPr lang="nb-NO" smtClean="0"/>
              <a:t>18.03.2022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1B22F86-6A8D-41ED-9A0C-0B686895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1C87290-B0EA-48DC-9F2C-2625BDE0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477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yret i E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068B6C-8AFD-49C4-8207-7A1A0404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8D28-B691-47CB-B55F-1B4FA7B42C13}" type="datetime1">
              <a:rPr lang="nb-NO" smtClean="0"/>
              <a:t>18.03.2022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F1CD04-F972-4A68-8263-437CE702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B4E74B-9D95-497E-92AC-9376B1F0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5D77A66-D723-456A-8A87-A3E9036C836C}"/>
              </a:ext>
            </a:extLst>
          </p:cNvPr>
          <p:cNvSpPr/>
          <p:nvPr userDrawn="1"/>
        </p:nvSpPr>
        <p:spPr>
          <a:xfrm>
            <a:off x="10252090" y="1"/>
            <a:ext cx="1939910" cy="6858000"/>
          </a:xfrm>
          <a:prstGeom prst="rect">
            <a:avLst/>
          </a:prstGeom>
          <a:solidFill>
            <a:srgbClr val="00446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1373FCC-5E82-4C1E-BB08-C0CDB7116C68}"/>
              </a:ext>
            </a:extLst>
          </p:cNvPr>
          <p:cNvSpPr/>
          <p:nvPr userDrawn="1"/>
        </p:nvSpPr>
        <p:spPr>
          <a:xfrm>
            <a:off x="10261968" y="2749993"/>
            <a:ext cx="1930032" cy="4108006"/>
          </a:xfrm>
          <a:prstGeom prst="rect">
            <a:avLst/>
          </a:prstGeom>
          <a:gradFill>
            <a:gsLst>
              <a:gs pos="0">
                <a:srgbClr val="00456E">
                  <a:alpha val="0"/>
                </a:srgbClr>
              </a:gs>
              <a:gs pos="100000">
                <a:srgbClr val="00456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71FF91F-993D-472B-9069-99E0BA4E9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1084" y="394062"/>
            <a:ext cx="1275207" cy="843112"/>
          </a:xfrm>
          <a:prstGeom prst="rect">
            <a:avLst/>
          </a:prstGeom>
        </p:spPr>
      </p:pic>
      <p:sp>
        <p:nvSpPr>
          <p:cNvPr id="44" name="TekstSylinder 43">
            <a:extLst>
              <a:ext uri="{FF2B5EF4-FFF2-40B4-BE49-F238E27FC236}">
                <a16:creationId xmlns:a16="http://schemas.microsoft.com/office/drawing/2014/main" id="{38A1E939-F2BC-4CFA-8993-CCEEFF053F00}"/>
              </a:ext>
            </a:extLst>
          </p:cNvPr>
          <p:cNvSpPr txBox="1"/>
          <p:nvPr userDrawn="1"/>
        </p:nvSpPr>
        <p:spPr>
          <a:xfrm>
            <a:off x="311651" y="3533318"/>
            <a:ext cx="1115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latin typeface="Arial" panose="020B0604020202020204" pitchFamily="34" charset="0"/>
                <a:cs typeface="Arial" panose="020B0604020202020204" pitchFamily="34" charset="0"/>
              </a:rPr>
              <a:t>Jørgen Evensen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5F89E52D-3D51-479D-9738-DA197AE2174E}"/>
              </a:ext>
            </a:extLst>
          </p:cNvPr>
          <p:cNvSpPr txBox="1"/>
          <p:nvPr userDrawn="1"/>
        </p:nvSpPr>
        <p:spPr>
          <a:xfrm>
            <a:off x="3779814" y="3550828"/>
            <a:ext cx="1115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Eskil Røsand 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0542CD95-A439-43A8-9FCE-21406841C08B}"/>
              </a:ext>
            </a:extLst>
          </p:cNvPr>
          <p:cNvSpPr txBox="1"/>
          <p:nvPr userDrawn="1"/>
        </p:nvSpPr>
        <p:spPr>
          <a:xfrm>
            <a:off x="1573780" y="3524028"/>
            <a:ext cx="943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Eirik Andre Gjelsvik </a:t>
            </a: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3CF2ADA4-D007-4E5A-A306-2E07A6A857D2}"/>
              </a:ext>
            </a:extLst>
          </p:cNvPr>
          <p:cNvSpPr txBox="1"/>
          <p:nvPr userDrawn="1"/>
        </p:nvSpPr>
        <p:spPr>
          <a:xfrm>
            <a:off x="6026049" y="3571490"/>
            <a:ext cx="1115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Torgeir Wiig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E961A3AB-D0FA-4D56-B4D3-DEA3C4CA79C1}"/>
              </a:ext>
            </a:extLst>
          </p:cNvPr>
          <p:cNvSpPr txBox="1"/>
          <p:nvPr userDrawn="1"/>
        </p:nvSpPr>
        <p:spPr>
          <a:xfrm>
            <a:off x="6583833" y="5714330"/>
            <a:ext cx="13784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John Ivar Mejlænder-Larsen</a:t>
            </a: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017C6322-6180-4879-A314-6CF79F7978CE}"/>
              </a:ext>
            </a:extLst>
          </p:cNvPr>
          <p:cNvSpPr txBox="1"/>
          <p:nvPr userDrawn="1"/>
        </p:nvSpPr>
        <p:spPr>
          <a:xfrm>
            <a:off x="8131276" y="3554064"/>
            <a:ext cx="1115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     Jon Syrtveit</a:t>
            </a: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F367A12A-630D-474C-B941-1E8FEFE487A8}"/>
              </a:ext>
            </a:extLst>
          </p:cNvPr>
          <p:cNvSpPr txBox="1"/>
          <p:nvPr userDrawn="1"/>
        </p:nvSpPr>
        <p:spPr>
          <a:xfrm>
            <a:off x="176450" y="5658951"/>
            <a:ext cx="1311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Hans Kristian Aasland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C53A088A-2FE1-4166-AFEE-ED11613A1D69}"/>
              </a:ext>
            </a:extLst>
          </p:cNvPr>
          <p:cNvSpPr txBox="1"/>
          <p:nvPr userDrawn="1"/>
        </p:nvSpPr>
        <p:spPr>
          <a:xfrm>
            <a:off x="7868190" y="5704046"/>
            <a:ext cx="10017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Øivind Larsen</a:t>
            </a:r>
          </a:p>
        </p:txBody>
      </p: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683DF9DF-DE95-40CA-B930-8527102D70B6}"/>
              </a:ext>
            </a:extLst>
          </p:cNvPr>
          <p:cNvSpPr txBox="1"/>
          <p:nvPr userDrawn="1"/>
        </p:nvSpPr>
        <p:spPr>
          <a:xfrm>
            <a:off x="2459353" y="5680398"/>
            <a:ext cx="877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Arild Østgård </a:t>
            </a:r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EEBD5780-2328-4975-AEBF-6780214249A6}"/>
              </a:ext>
            </a:extLst>
          </p:cNvPr>
          <p:cNvSpPr txBox="1"/>
          <p:nvPr userDrawn="1"/>
        </p:nvSpPr>
        <p:spPr>
          <a:xfrm>
            <a:off x="4597652" y="5678294"/>
            <a:ext cx="1408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Per Jonsson</a:t>
            </a: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F57C4CDC-D06B-42E1-B6C9-1BA32E4F0CC6}"/>
              </a:ext>
            </a:extLst>
          </p:cNvPr>
          <p:cNvSpPr txBox="1"/>
          <p:nvPr userDrawn="1"/>
        </p:nvSpPr>
        <p:spPr>
          <a:xfrm>
            <a:off x="1219625" y="5677358"/>
            <a:ext cx="1427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Ole </a:t>
            </a:r>
            <a:r>
              <a:rPr lang="nb-NO" sz="1100" err="1">
                <a:latin typeface="Arial" panose="020B0604020202020204" pitchFamily="34" charset="0"/>
                <a:cs typeface="Arial" panose="020B0604020202020204" pitchFamily="34" charset="0"/>
              </a:rPr>
              <a:t>Gjermundshaug</a:t>
            </a:r>
            <a:endParaRPr lang="nb-N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37C9B8AD-EB3B-4F71-8C0B-DD66BA00B75A}"/>
              </a:ext>
            </a:extLst>
          </p:cNvPr>
          <p:cNvSpPr txBox="1"/>
          <p:nvPr userDrawn="1"/>
        </p:nvSpPr>
        <p:spPr>
          <a:xfrm>
            <a:off x="2547312" y="3545727"/>
            <a:ext cx="123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Per Christian Lie Stoltz</a:t>
            </a:r>
          </a:p>
        </p:txBody>
      </p:sp>
      <p:pic>
        <p:nvPicPr>
          <p:cNvPr id="56" name="Bilde 55">
            <a:extLst>
              <a:ext uri="{FF2B5EF4-FFF2-40B4-BE49-F238E27FC236}">
                <a16:creationId xmlns:a16="http://schemas.microsoft.com/office/drawing/2014/main" id="{19928044-557A-4B9F-AF10-2116C7992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664" r="3586"/>
          <a:stretch/>
        </p:blipFill>
        <p:spPr>
          <a:xfrm>
            <a:off x="3455057" y="4352600"/>
            <a:ext cx="964736" cy="1231353"/>
          </a:xfrm>
          <a:prstGeom prst="rect">
            <a:avLst/>
          </a:prstGeom>
        </p:spPr>
      </p:pic>
      <p:pic>
        <p:nvPicPr>
          <p:cNvPr id="57" name="Bilde 56">
            <a:extLst>
              <a:ext uri="{FF2B5EF4-FFF2-40B4-BE49-F238E27FC236}">
                <a16:creationId xmlns:a16="http://schemas.microsoft.com/office/drawing/2014/main" id="{A6B66A9A-45E0-4231-A82B-E688606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0004" r="16289"/>
          <a:stretch/>
        </p:blipFill>
        <p:spPr>
          <a:xfrm>
            <a:off x="2557909" y="2197112"/>
            <a:ext cx="1176678" cy="1231353"/>
          </a:xfrm>
          <a:prstGeom prst="rect">
            <a:avLst/>
          </a:prstGeom>
        </p:spPr>
      </p:pic>
      <p:pic>
        <p:nvPicPr>
          <p:cNvPr id="58" name="Bilde 57">
            <a:extLst>
              <a:ext uri="{FF2B5EF4-FFF2-40B4-BE49-F238E27FC236}">
                <a16:creationId xmlns:a16="http://schemas.microsoft.com/office/drawing/2014/main" id="{63F2B6F0-F010-498C-BBCA-3CA1308B5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5912" t="2325" r="26023"/>
          <a:stretch/>
        </p:blipFill>
        <p:spPr>
          <a:xfrm>
            <a:off x="6711481" y="4345670"/>
            <a:ext cx="933192" cy="1264247"/>
          </a:xfrm>
          <a:prstGeom prst="rect">
            <a:avLst/>
          </a:prstGeom>
        </p:spPr>
      </p:pic>
      <p:pic>
        <p:nvPicPr>
          <p:cNvPr id="59" name="Bilde 58">
            <a:extLst>
              <a:ext uri="{FF2B5EF4-FFF2-40B4-BE49-F238E27FC236}">
                <a16:creationId xmlns:a16="http://schemas.microsoft.com/office/drawing/2014/main" id="{D4C74832-3AD0-4A8B-AD4E-6ABE63F8D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8415" t="4407" r="21518"/>
          <a:stretch/>
        </p:blipFill>
        <p:spPr>
          <a:xfrm>
            <a:off x="130829" y="4334193"/>
            <a:ext cx="1160580" cy="1231358"/>
          </a:xfrm>
          <a:prstGeom prst="rect">
            <a:avLst/>
          </a:prstGeom>
        </p:spPr>
      </p:pic>
      <p:pic>
        <p:nvPicPr>
          <p:cNvPr id="60" name="Bilde 59">
            <a:extLst>
              <a:ext uri="{FF2B5EF4-FFF2-40B4-BE49-F238E27FC236}">
                <a16:creationId xmlns:a16="http://schemas.microsoft.com/office/drawing/2014/main" id="{37F47851-FDED-494F-ADDA-4FC16062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9796" t="2280" r="26406" b="1366"/>
          <a:stretch/>
        </p:blipFill>
        <p:spPr>
          <a:xfrm>
            <a:off x="2376610" y="4352600"/>
            <a:ext cx="1022528" cy="1220909"/>
          </a:xfrm>
          <a:prstGeom prst="rect">
            <a:avLst/>
          </a:prstGeom>
        </p:spPr>
      </p:pic>
      <p:pic>
        <p:nvPicPr>
          <p:cNvPr id="61" name="Bilde 60">
            <a:extLst>
              <a:ext uri="{FF2B5EF4-FFF2-40B4-BE49-F238E27FC236}">
                <a16:creationId xmlns:a16="http://schemas.microsoft.com/office/drawing/2014/main" id="{8AC79F21-29D6-4F44-B32B-0B395094E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8732" t="4966" r="23223" b="-65"/>
          <a:stretch/>
        </p:blipFill>
        <p:spPr>
          <a:xfrm>
            <a:off x="1348828" y="4352600"/>
            <a:ext cx="933191" cy="1231358"/>
          </a:xfrm>
          <a:prstGeom prst="rect">
            <a:avLst/>
          </a:prstGeom>
        </p:spPr>
      </p:pic>
      <p:sp>
        <p:nvSpPr>
          <p:cNvPr id="62" name="TekstSylinder 61">
            <a:extLst>
              <a:ext uri="{FF2B5EF4-FFF2-40B4-BE49-F238E27FC236}">
                <a16:creationId xmlns:a16="http://schemas.microsoft.com/office/drawing/2014/main" id="{942C9937-771D-4992-910C-477A2F8B3252}"/>
              </a:ext>
            </a:extLst>
          </p:cNvPr>
          <p:cNvSpPr txBox="1"/>
          <p:nvPr userDrawn="1"/>
        </p:nvSpPr>
        <p:spPr>
          <a:xfrm>
            <a:off x="3585965" y="5719147"/>
            <a:ext cx="899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Heidi Wolden</a:t>
            </a:r>
          </a:p>
        </p:txBody>
      </p:sp>
      <p:pic>
        <p:nvPicPr>
          <p:cNvPr id="63" name="Bilde 62" descr="Et bilde som inneholder person, mann, bygning, utendørs&#10;&#10;Automatisk generert beskrivelse">
            <a:extLst>
              <a:ext uri="{FF2B5EF4-FFF2-40B4-BE49-F238E27FC236}">
                <a16:creationId xmlns:a16="http://schemas.microsoft.com/office/drawing/2014/main" id="{04CA1ABA-D33A-4686-93DE-F5F39AB65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829" r="21923" b="-829"/>
          <a:stretch/>
        </p:blipFill>
        <p:spPr>
          <a:xfrm>
            <a:off x="7710238" y="4363340"/>
            <a:ext cx="1079089" cy="1264247"/>
          </a:xfrm>
          <a:prstGeom prst="rect">
            <a:avLst/>
          </a:prstGeom>
        </p:spPr>
      </p:pic>
      <p:sp>
        <p:nvSpPr>
          <p:cNvPr id="64" name="TekstSylinder 63">
            <a:extLst>
              <a:ext uri="{FF2B5EF4-FFF2-40B4-BE49-F238E27FC236}">
                <a16:creationId xmlns:a16="http://schemas.microsoft.com/office/drawing/2014/main" id="{E8FA08E8-7376-4779-851C-8FA3C51DB818}"/>
              </a:ext>
            </a:extLst>
          </p:cNvPr>
          <p:cNvSpPr txBox="1"/>
          <p:nvPr userDrawn="1"/>
        </p:nvSpPr>
        <p:spPr>
          <a:xfrm>
            <a:off x="4917544" y="3577296"/>
            <a:ext cx="11389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Lars N. </a:t>
            </a:r>
            <a:r>
              <a:rPr lang="nb-NO" sz="1100" err="1">
                <a:latin typeface="Arial" panose="020B0604020202020204" pitchFamily="34" charset="0"/>
                <a:cs typeface="Arial" panose="020B0604020202020204" pitchFamily="34" charset="0"/>
              </a:rPr>
              <a:t>Hjertås</a:t>
            </a:r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474C664A-360A-407D-880B-7361F1046E3A}"/>
              </a:ext>
            </a:extLst>
          </p:cNvPr>
          <p:cNvSpPr txBox="1"/>
          <p:nvPr userDrawn="1"/>
        </p:nvSpPr>
        <p:spPr>
          <a:xfrm>
            <a:off x="7260136" y="3571490"/>
            <a:ext cx="1086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Asle Randen</a:t>
            </a:r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2A0FD21F-57CC-46D4-AFB1-5E7C7B9D1D12}"/>
              </a:ext>
            </a:extLst>
          </p:cNvPr>
          <p:cNvSpPr txBox="1"/>
          <p:nvPr userDrawn="1"/>
        </p:nvSpPr>
        <p:spPr>
          <a:xfrm>
            <a:off x="5743716" y="5656078"/>
            <a:ext cx="110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>
                <a:latin typeface="Arial" panose="020B0604020202020204" pitchFamily="34" charset="0"/>
                <a:cs typeface="Arial" panose="020B0604020202020204" pitchFamily="34" charset="0"/>
              </a:rPr>
              <a:t>Reinert Hersleth</a:t>
            </a:r>
          </a:p>
        </p:txBody>
      </p:sp>
      <p:sp>
        <p:nvSpPr>
          <p:cNvPr id="67" name="TekstSylinder 66">
            <a:extLst>
              <a:ext uri="{FF2B5EF4-FFF2-40B4-BE49-F238E27FC236}">
                <a16:creationId xmlns:a16="http://schemas.microsoft.com/office/drawing/2014/main" id="{3AAE10FF-5393-44F0-8652-56574E0BCE1A}"/>
              </a:ext>
            </a:extLst>
          </p:cNvPr>
          <p:cNvSpPr txBox="1"/>
          <p:nvPr userDrawn="1"/>
        </p:nvSpPr>
        <p:spPr>
          <a:xfrm>
            <a:off x="8879235" y="5724460"/>
            <a:ext cx="110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latin typeface="Arial" panose="020B0604020202020204" pitchFamily="34" charset="0"/>
                <a:cs typeface="Arial" panose="020B0604020202020204" pitchFamily="34" charset="0"/>
              </a:rPr>
              <a:t>Geir Amundsen</a:t>
            </a:r>
          </a:p>
        </p:txBody>
      </p:sp>
      <p:pic>
        <p:nvPicPr>
          <p:cNvPr id="68" name="Bilde 67" descr="Et bilde som inneholder person, mann, foto, slips&#10;&#10;Automatisk generert beskrivelse">
            <a:extLst>
              <a:ext uri="{FF2B5EF4-FFF2-40B4-BE49-F238E27FC236}">
                <a16:creationId xmlns:a16="http://schemas.microsoft.com/office/drawing/2014/main" id="{B0F860A7-9AE3-461D-9C2E-C6B947541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95" y="2186620"/>
            <a:ext cx="1093241" cy="1252335"/>
          </a:xfrm>
          <a:prstGeom prst="rect">
            <a:avLst/>
          </a:prstGeom>
        </p:spPr>
      </p:pic>
      <p:pic>
        <p:nvPicPr>
          <p:cNvPr id="69" name="Bilde 68" descr="Et bilde som inneholder person, mann, smilende, slips&#10;&#10;Automatisk generert beskrivelse">
            <a:extLst>
              <a:ext uri="{FF2B5EF4-FFF2-40B4-BE49-F238E27FC236}">
                <a16:creationId xmlns:a16="http://schemas.microsoft.com/office/drawing/2014/main" id="{21F5F9CD-8605-41ED-A1A7-590C7661C8C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15" y="2255159"/>
            <a:ext cx="985081" cy="1199053"/>
          </a:xfrm>
          <a:prstGeom prst="rect">
            <a:avLst/>
          </a:prstGeom>
        </p:spPr>
      </p:pic>
      <p:pic>
        <p:nvPicPr>
          <p:cNvPr id="70" name="Bilde 69" descr="Et bilde som inneholder mann, person, slips, vegg&#10;&#10;Automatisk generert beskrivelse">
            <a:extLst>
              <a:ext uri="{FF2B5EF4-FFF2-40B4-BE49-F238E27FC236}">
                <a16:creationId xmlns:a16="http://schemas.microsoft.com/office/drawing/2014/main" id="{06336E3C-3555-493A-A69F-47C19884AF5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47" y="4352600"/>
            <a:ext cx="1074535" cy="1231353"/>
          </a:xfrm>
          <a:prstGeom prst="rect">
            <a:avLst/>
          </a:prstGeom>
        </p:spPr>
      </p:pic>
      <p:pic>
        <p:nvPicPr>
          <p:cNvPr id="71" name="Bilde 70" descr="Et bilde som inneholder person, vegg, mann, innendørs&#10;&#10;Automatisk generert beskrivelse">
            <a:extLst>
              <a:ext uri="{FF2B5EF4-FFF2-40B4-BE49-F238E27FC236}">
                <a16:creationId xmlns:a16="http://schemas.microsoft.com/office/drawing/2014/main" id="{ED86E503-A65D-4026-AB48-21ABF03EAE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30" y="4345669"/>
            <a:ext cx="977954" cy="1281917"/>
          </a:xfrm>
          <a:prstGeom prst="rect">
            <a:avLst/>
          </a:prstGeom>
        </p:spPr>
      </p:pic>
      <p:pic>
        <p:nvPicPr>
          <p:cNvPr id="72" name="Bilde 71" descr="Et bilde som inneholder person, mann, vegg, innendørs&#10;&#10;Automatisk generert beskrivelse">
            <a:extLst>
              <a:ext uri="{FF2B5EF4-FFF2-40B4-BE49-F238E27FC236}">
                <a16:creationId xmlns:a16="http://schemas.microsoft.com/office/drawing/2014/main" id="{1A789AB6-6A64-4492-B71A-D76AF11DF72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5" y="4362007"/>
            <a:ext cx="964735" cy="1231358"/>
          </a:xfrm>
          <a:prstGeom prst="rect">
            <a:avLst/>
          </a:prstGeom>
        </p:spPr>
      </p:pic>
      <p:pic>
        <p:nvPicPr>
          <p:cNvPr id="73" name="Bilde 72" descr="Et bilde som inneholder person, mann, dress, klær&#10;&#10;Automatisk generert beskrivelse">
            <a:extLst>
              <a:ext uri="{FF2B5EF4-FFF2-40B4-BE49-F238E27FC236}">
                <a16:creationId xmlns:a16="http://schemas.microsoft.com/office/drawing/2014/main" id="{F060035A-BE9D-4BF9-9339-488722EB30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96" y="2219166"/>
            <a:ext cx="985081" cy="1231352"/>
          </a:xfrm>
          <a:prstGeom prst="rect">
            <a:avLst/>
          </a:prstGeom>
        </p:spPr>
      </p:pic>
      <p:pic>
        <p:nvPicPr>
          <p:cNvPr id="107" name="Bilde 106" descr="Et bilde som inneholder person, mann, himmel, utendørs&#10;&#10;Automatisk generert beskrivelse">
            <a:extLst>
              <a:ext uri="{FF2B5EF4-FFF2-40B4-BE49-F238E27FC236}">
                <a16:creationId xmlns:a16="http://schemas.microsoft.com/office/drawing/2014/main" id="{7A8EC262-DBAB-476A-87FE-0B590F8130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75" y="2314322"/>
            <a:ext cx="1020042" cy="1124633"/>
          </a:xfrm>
          <a:prstGeom prst="rect">
            <a:avLst/>
          </a:prstGeom>
        </p:spPr>
      </p:pic>
      <p:pic>
        <p:nvPicPr>
          <p:cNvPr id="108" name="Bilde 107" descr="Et bilde som inneholder person, mann, vegg, innendørs&#10;&#10;Automatisk generert beskrivelse">
            <a:extLst>
              <a:ext uri="{FF2B5EF4-FFF2-40B4-BE49-F238E27FC236}">
                <a16:creationId xmlns:a16="http://schemas.microsoft.com/office/drawing/2014/main" id="{81677D6B-725C-4D0A-91A2-BB6C510A50A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655" y="2275857"/>
            <a:ext cx="1159609" cy="1159609"/>
          </a:xfrm>
          <a:prstGeom prst="rect">
            <a:avLst/>
          </a:prstGeom>
        </p:spPr>
      </p:pic>
      <p:pic>
        <p:nvPicPr>
          <p:cNvPr id="109" name="Bilde 108" descr="Et bilde som inneholder mann, person, vindu, innendørs&#10;&#10;Automatisk generert beskrivelse">
            <a:extLst>
              <a:ext uri="{FF2B5EF4-FFF2-40B4-BE49-F238E27FC236}">
                <a16:creationId xmlns:a16="http://schemas.microsoft.com/office/drawing/2014/main" id="{CB9FE078-6408-49BC-A53E-573CF9F206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97" y="2200279"/>
            <a:ext cx="937310" cy="1220907"/>
          </a:xfrm>
          <a:prstGeom prst="rect">
            <a:avLst/>
          </a:prstGeom>
        </p:spPr>
      </p:pic>
      <p:pic>
        <p:nvPicPr>
          <p:cNvPr id="110" name="Bilde 109">
            <a:extLst>
              <a:ext uri="{FF2B5EF4-FFF2-40B4-BE49-F238E27FC236}">
                <a16:creationId xmlns:a16="http://schemas.microsoft.com/office/drawing/2014/main" id="{902B1A6F-893E-4B58-8E8C-9EE17269732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85030" y="2198061"/>
            <a:ext cx="1025260" cy="123740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5F25D8D-C49C-4223-B41C-B1FD96AAA956}"/>
              </a:ext>
            </a:extLst>
          </p:cNvPr>
          <p:cNvSpPr txBox="1"/>
          <p:nvPr userDrawn="1"/>
        </p:nvSpPr>
        <p:spPr>
          <a:xfrm>
            <a:off x="382860" y="705678"/>
            <a:ext cx="9228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kern="0" dirty="0">
                <a:solidFill>
                  <a:schemeClr val="bg2">
                    <a:lumMod val="25000"/>
                  </a:schemeClr>
                </a:solidFill>
                <a:latin typeface="+mn-lt"/>
                <a:cs typeface="Arial"/>
              </a:rPr>
              <a:t>Styret i EBA 2019 - 2020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69243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k jobbe E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7F9E81B-B5B1-4DB9-97FB-4E33FE40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B56A-205B-4B59-ACDF-EBD45930690A}" type="datetime1">
              <a:rPr lang="nb-NO" smtClean="0"/>
              <a:t>18.03.2022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8DA6E2-7F9B-44E9-92A3-AE964CA5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Et bilde som inneholder person, innendørs, mann, vegg&#10;&#10;Automatisk generert beskrivelse">
            <a:extLst>
              <a:ext uri="{FF2B5EF4-FFF2-40B4-BE49-F238E27FC236}">
                <a16:creationId xmlns:a16="http://schemas.microsoft.com/office/drawing/2014/main" id="{B2F213C5-4456-4732-AED8-441F87488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 r="20261" b="8569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E24224B-D452-41E7-9DF7-59D38616730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40072353"/>
              </p:ext>
            </p:extLst>
          </p:nvPr>
        </p:nvGraphicFramePr>
        <p:xfrm>
          <a:off x="-109770" y="2190689"/>
          <a:ext cx="5785820" cy="365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ktangel 8">
            <a:extLst>
              <a:ext uri="{FF2B5EF4-FFF2-40B4-BE49-F238E27FC236}">
                <a16:creationId xmlns:a16="http://schemas.microsoft.com/office/drawing/2014/main" id="{C927E305-F200-4E8E-B2D8-F283E52EE526}"/>
              </a:ext>
            </a:extLst>
          </p:cNvPr>
          <p:cNvSpPr/>
          <p:nvPr userDrawn="1"/>
        </p:nvSpPr>
        <p:spPr>
          <a:xfrm>
            <a:off x="2015401" y="3494703"/>
            <a:ext cx="1545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Myndigheter</a:t>
            </a:r>
            <a:endParaRPr kumimoji="0" lang="nb-NO" sz="9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E521009-6B89-40CD-B406-264899693C75}"/>
              </a:ext>
            </a:extLst>
          </p:cNvPr>
          <p:cNvSpPr/>
          <p:nvPr userDrawn="1"/>
        </p:nvSpPr>
        <p:spPr>
          <a:xfrm>
            <a:off x="1064156" y="5400164"/>
            <a:ext cx="1545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Kunder</a:t>
            </a:r>
            <a:endParaRPr kumimoji="0" lang="nb-NO" sz="9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31B366B-CB05-4806-827D-31204D3E3466}"/>
              </a:ext>
            </a:extLst>
          </p:cNvPr>
          <p:cNvSpPr/>
          <p:nvPr userDrawn="1"/>
        </p:nvSpPr>
        <p:spPr>
          <a:xfrm>
            <a:off x="2921607" y="5385757"/>
            <a:ext cx="1545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Entreprenører</a:t>
            </a:r>
            <a:endParaRPr kumimoji="0" lang="nb-NO" sz="9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357EB1D-8991-43E5-99E0-F4261EB9A43F}"/>
              </a:ext>
            </a:extLst>
          </p:cNvPr>
          <p:cNvSpPr/>
          <p:nvPr userDrawn="1"/>
        </p:nvSpPr>
        <p:spPr>
          <a:xfrm>
            <a:off x="2010165" y="4295696"/>
            <a:ext cx="1545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Seriøsitet</a:t>
            </a:r>
            <a:endParaRPr kumimoji="0" lang="nb-NO" sz="10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A659B75-704E-45BF-BAFD-68AFC0E72966}"/>
              </a:ext>
            </a:extLst>
          </p:cNvPr>
          <p:cNvSpPr/>
          <p:nvPr userDrawn="1"/>
        </p:nvSpPr>
        <p:spPr>
          <a:xfrm>
            <a:off x="382860" y="641246"/>
            <a:ext cx="4030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000" b="1" kern="0" dirty="0">
                <a:solidFill>
                  <a:schemeClr val="bg2">
                    <a:lumMod val="25000"/>
                  </a:schemeClr>
                </a:solidFill>
                <a:latin typeface="+mn-lt"/>
                <a:cs typeface="Arial"/>
              </a:rPr>
              <a:t>Slik jobber EBA</a:t>
            </a: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66028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lemmenes foretningsområ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7F9E81B-B5B1-4DB9-97FB-4E33FE40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B56A-205B-4B59-ACDF-EBD45930690A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8E1126-D2F7-4FF6-8B06-2B0FA28C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8DA6E2-7F9B-44E9-92A3-AE964CA5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C23EFB4-E3CB-4B0C-83CA-FBC116DCFDCA}"/>
              </a:ext>
            </a:extLst>
          </p:cNvPr>
          <p:cNvGrpSpPr/>
          <p:nvPr userDrawn="1"/>
        </p:nvGrpSpPr>
        <p:grpSpPr>
          <a:xfrm>
            <a:off x="1662531" y="2502570"/>
            <a:ext cx="8866937" cy="4138852"/>
            <a:chOff x="2282099" y="2926591"/>
            <a:chExt cx="8108985" cy="3785060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F6C560CC-A4AF-4C3C-A67B-58E7C2748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554" b="11600"/>
            <a:stretch/>
          </p:blipFill>
          <p:spPr>
            <a:xfrm>
              <a:off x="2282099" y="3244481"/>
              <a:ext cx="7627802" cy="2903059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65141E73-4041-4E27-B14B-879E7B7E1D18}"/>
                </a:ext>
              </a:extLst>
            </p:cNvPr>
            <p:cNvSpPr txBox="1"/>
            <p:nvPr/>
          </p:nvSpPr>
          <p:spPr>
            <a:xfrm>
              <a:off x="2468120" y="2926591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Asfalt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A67AB66-5730-4C97-A3AA-6F95C6F07D5C}"/>
                </a:ext>
              </a:extLst>
            </p:cNvPr>
            <p:cNvSpPr txBox="1"/>
            <p:nvPr/>
          </p:nvSpPr>
          <p:spPr>
            <a:xfrm>
              <a:off x="4570940" y="2926591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Bygg</a:t>
              </a: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33786816-DE03-4EAD-8F8F-646E0A386A7A}"/>
                </a:ext>
              </a:extLst>
            </p:cNvPr>
            <p:cNvSpPr txBox="1"/>
            <p:nvPr/>
          </p:nvSpPr>
          <p:spPr>
            <a:xfrm>
              <a:off x="6627273" y="2926591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Anlegg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FC5188C6-6255-4142-8F28-0A9B5D96679C}"/>
                </a:ext>
              </a:extLst>
            </p:cNvPr>
            <p:cNvSpPr txBox="1"/>
            <p:nvPr/>
          </p:nvSpPr>
          <p:spPr>
            <a:xfrm>
              <a:off x="8684813" y="2926591"/>
              <a:ext cx="1039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Jernbane</a:t>
              </a: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69D32824-DF25-4038-B756-F94D3129B443}"/>
                </a:ext>
              </a:extLst>
            </p:cNvPr>
            <p:cNvSpPr txBox="1"/>
            <p:nvPr/>
          </p:nvSpPr>
          <p:spPr>
            <a:xfrm>
              <a:off x="2468120" y="6126876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Drift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BD4DBB73-F4D2-49B6-B744-62E3A89A7AD2}"/>
                </a:ext>
              </a:extLst>
            </p:cNvPr>
            <p:cNvSpPr txBox="1"/>
            <p:nvPr/>
          </p:nvSpPr>
          <p:spPr>
            <a:xfrm>
              <a:off x="4095840" y="6115641"/>
              <a:ext cx="12296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Vedlikehold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0E278FC-1740-439D-A8E7-FD0A0609D99F}"/>
                </a:ext>
              </a:extLst>
            </p:cNvPr>
            <p:cNvSpPr txBox="1"/>
            <p:nvPr/>
          </p:nvSpPr>
          <p:spPr>
            <a:xfrm>
              <a:off x="6318913" y="6126274"/>
              <a:ext cx="6383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Bolig</a:t>
              </a: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C7EF7CB5-1E0D-4BB8-B780-B9B944840664}"/>
                </a:ext>
              </a:extLst>
            </p:cNvPr>
            <p:cNvSpPr txBox="1"/>
            <p:nvPr/>
          </p:nvSpPr>
          <p:spPr>
            <a:xfrm>
              <a:off x="8217075" y="6126876"/>
              <a:ext cx="2174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Undervanns-entreprenører</a:t>
              </a:r>
            </a:p>
          </p:txBody>
        </p:sp>
      </p:grp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C8155079-D139-441F-AF75-0106A7F415D7}"/>
              </a:ext>
            </a:extLst>
          </p:cNvPr>
          <p:cNvSpPr txBox="1"/>
          <p:nvPr userDrawn="1"/>
        </p:nvSpPr>
        <p:spPr>
          <a:xfrm>
            <a:off x="576209" y="214686"/>
            <a:ext cx="6924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Medlemmenes forretningsområder</a:t>
            </a:r>
          </a:p>
        </p:txBody>
      </p:sp>
    </p:spTree>
    <p:extLst>
      <p:ext uri="{BB962C8B-B14F-4D97-AF65-F5344CB8AC3E}">
        <p14:creationId xmlns:p14="http://schemas.microsoft.com/office/powerpoint/2010/main" val="263728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9D157DE-7B01-4A53-9832-E0018E404F08}"/>
              </a:ext>
            </a:extLst>
          </p:cNvPr>
          <p:cNvSpPr/>
          <p:nvPr userDrawn="1"/>
        </p:nvSpPr>
        <p:spPr>
          <a:xfrm>
            <a:off x="0" y="0"/>
            <a:ext cx="6095999" cy="6857999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F514FEE-217F-4EED-A2ED-E6FF5523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76F2-67AD-49E8-ABFD-A6A76E1E2C36}" type="datetime1">
              <a:rPr lang="nb-NO" smtClean="0"/>
              <a:t>18.03.2022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365621C-5DCB-49C1-915D-E0ED9751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 descr="Et bilde som inneholder utendørs, himmel, vann, snø&#10;&#10;Automatisk generert beskrivelse">
            <a:extLst>
              <a:ext uri="{FF2B5EF4-FFF2-40B4-BE49-F238E27FC236}">
                <a16:creationId xmlns:a16="http://schemas.microsoft.com/office/drawing/2014/main" id="{0ADF2DE2-32E7-46F4-B372-10804A108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b="14291"/>
          <a:stretch/>
        </p:blipFill>
        <p:spPr>
          <a:xfrm>
            <a:off x="0" y="-23179"/>
            <a:ext cx="6096000" cy="6881179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8E22E8A-4B67-48B0-A49F-A685475A9B78}"/>
              </a:ext>
            </a:extLst>
          </p:cNvPr>
          <p:cNvSpPr/>
          <p:nvPr userDrawn="1"/>
        </p:nvSpPr>
        <p:spPr>
          <a:xfrm>
            <a:off x="0" y="-43057"/>
            <a:ext cx="6095999" cy="6857999"/>
          </a:xfrm>
          <a:prstGeom prst="rect">
            <a:avLst/>
          </a:prstGeom>
          <a:solidFill>
            <a:srgbClr val="0044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C2731D3-16B9-4F07-A212-B363D7C4411E}"/>
              </a:ext>
            </a:extLst>
          </p:cNvPr>
          <p:cNvSpPr/>
          <p:nvPr userDrawn="1"/>
        </p:nvSpPr>
        <p:spPr>
          <a:xfrm>
            <a:off x="2688361" y="4013847"/>
            <a:ext cx="256482" cy="256482"/>
          </a:xfrm>
          <a:prstGeom prst="rect">
            <a:avLst/>
          </a:prstGeom>
          <a:solidFill>
            <a:srgbClr val="F39200"/>
          </a:solidFill>
          <a:ln w="28575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28E6B4B-61BF-4B25-B3E3-A55BCBB79C87}"/>
              </a:ext>
            </a:extLst>
          </p:cNvPr>
          <p:cNvSpPr/>
          <p:nvPr userDrawn="1"/>
        </p:nvSpPr>
        <p:spPr>
          <a:xfrm>
            <a:off x="3204410" y="4013847"/>
            <a:ext cx="256482" cy="256482"/>
          </a:xfrm>
          <a:prstGeom prst="rect">
            <a:avLst/>
          </a:prstGeom>
          <a:noFill/>
          <a:ln w="28575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lassholder for innhold 7">
            <a:extLst>
              <a:ext uri="{FF2B5EF4-FFF2-40B4-BE49-F238E27FC236}">
                <a16:creationId xmlns:a16="http://schemas.microsoft.com/office/drawing/2014/main" id="{B44E0CE7-2EC3-4C97-A461-D50C4A36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261" y="1302026"/>
            <a:ext cx="5707565" cy="495162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71F4D9D2-D4B2-4CC6-8790-507C346D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32" y="2044837"/>
            <a:ext cx="4856113" cy="1325563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11" name="Bilde 10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63B35231-335F-4D18-ABD4-0A3DB911DD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84" y="394062"/>
            <a:ext cx="1275207" cy="8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066233F1-AEFF-4AD6-8883-830454CA4ADE}"/>
              </a:ext>
            </a:extLst>
          </p:cNvPr>
          <p:cNvGrpSpPr/>
          <p:nvPr userDrawn="1"/>
        </p:nvGrpSpPr>
        <p:grpSpPr>
          <a:xfrm>
            <a:off x="8050526" y="1"/>
            <a:ext cx="1476167" cy="1828800"/>
            <a:chOff x="8050526" y="-10700"/>
            <a:chExt cx="1834696" cy="2693850"/>
          </a:xfrm>
        </p:grpSpPr>
        <p:pic>
          <p:nvPicPr>
            <p:cNvPr id="11" name="Bilde 10" descr="Et bilde som inneholder utendørs, himmel, bygning, tårn&#10;&#10;Automatisk generert beskrivelse">
              <a:extLst>
                <a:ext uri="{FF2B5EF4-FFF2-40B4-BE49-F238E27FC236}">
                  <a16:creationId xmlns:a16="http://schemas.microsoft.com/office/drawing/2014/main" id="{69EB917A-1B35-4392-A694-2A6B42CF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499" y="-10698"/>
              <a:ext cx="1798288" cy="2693848"/>
            </a:xfrm>
            <a:prstGeom prst="rect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9DDB8730-57DC-4073-9EFC-0BD236AA1CF1}"/>
                </a:ext>
              </a:extLst>
            </p:cNvPr>
            <p:cNvSpPr/>
            <p:nvPr/>
          </p:nvSpPr>
          <p:spPr>
            <a:xfrm rot="5400000">
              <a:off x="8127825" y="925753"/>
              <a:ext cx="2693849" cy="820944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8000">
                  <a:srgbClr val="FBFCFE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09B8119-AFBF-4D89-A2AB-6C26634647AF}"/>
                </a:ext>
              </a:extLst>
            </p:cNvPr>
            <p:cNvSpPr/>
            <p:nvPr/>
          </p:nvSpPr>
          <p:spPr>
            <a:xfrm rot="16200000">
              <a:off x="7055082" y="984744"/>
              <a:ext cx="2693849" cy="702962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8000">
                  <a:srgbClr val="FBFCFE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4061C6FE-7FF8-49EA-9EA7-92EFAC6C4F7E}"/>
              </a:ext>
            </a:extLst>
          </p:cNvPr>
          <p:cNvSpPr/>
          <p:nvPr userDrawn="1"/>
        </p:nvSpPr>
        <p:spPr>
          <a:xfrm>
            <a:off x="0" y="2"/>
            <a:ext cx="12191999" cy="1828799"/>
          </a:xfrm>
          <a:prstGeom prst="rect">
            <a:avLst/>
          </a:prstGeom>
          <a:solidFill>
            <a:srgbClr val="00446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317E9A8-3A00-420B-B316-ACE94B99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5" y="365125"/>
            <a:ext cx="9891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743C58-63DD-40C8-BD81-80183A1E2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235" y="2084748"/>
            <a:ext cx="11496906" cy="4133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AEF6EC-6298-4392-BD66-EB38719D9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2860" y="6356350"/>
            <a:ext cx="3198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D868A-0B82-40DA-9831-B319F3085CE1}" type="datetime1">
              <a:rPr lang="nb-NO" smtClean="0"/>
              <a:t>18.03.2022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8914B3-DE4F-4A0C-A9F5-05DA4DCA6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46229C-08FD-4472-9196-C016B4100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198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7D0EF-0888-4721-A69F-74C1D665EC40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B976B37-89F2-407F-A372-C5C4B675517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391084" y="394062"/>
            <a:ext cx="1275207" cy="8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65" r:id="rId7"/>
    <p:sldLayoutId id="2147483664" r:id="rId8"/>
    <p:sldLayoutId id="2147483655" r:id="rId9"/>
    <p:sldLayoutId id="2147483662" r:id="rId10"/>
    <p:sldLayoutId id="2147483667" r:id="rId11"/>
    <p:sldLayoutId id="2147483666" r:id="rId12"/>
    <p:sldLayoutId id="2147483661" r:id="rId13"/>
    <p:sldLayoutId id="2147483670" r:id="rId14"/>
    <p:sldLayoutId id="2147483654" r:id="rId15"/>
    <p:sldLayoutId id="2147483669" r:id="rId16"/>
    <p:sldLayoutId id="2147483663" r:id="rId17"/>
    <p:sldLayoutId id="2147483660" r:id="rId18"/>
    <p:sldLayoutId id="2147483656" r:id="rId19"/>
    <p:sldLayoutId id="2147483657" r:id="rId20"/>
    <p:sldLayoutId id="2147483672" r:id="rId21"/>
    <p:sldLayoutId id="214748367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7D3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C7CC23-062A-4653-A18E-3FB06EF59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25" y="2886890"/>
            <a:ext cx="9617336" cy="1983283"/>
          </a:xfrm>
        </p:spPr>
        <p:txBody>
          <a:bodyPr>
            <a:noAutofit/>
          </a:bodyPr>
          <a:lstStyle/>
          <a:p>
            <a:r>
              <a:rPr lang="nb-NO" sz="4800" dirty="0"/>
              <a:t>Hvordan kan vedlikeholdsoppgaver innarbeides og bestilles i DOV-kontrakter?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7D95D68-C4D7-4D1A-808E-9D7B936130DC}"/>
              </a:ext>
            </a:extLst>
          </p:cNvPr>
          <p:cNvSpPr txBox="1"/>
          <p:nvPr/>
        </p:nvSpPr>
        <p:spPr>
          <a:xfrm>
            <a:off x="7413812" y="487017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21.03.2022</a:t>
            </a:r>
          </a:p>
        </p:txBody>
      </p:sp>
    </p:spTree>
    <p:extLst>
      <p:ext uri="{BB962C8B-B14F-4D97-AF65-F5344CB8AC3E}">
        <p14:creationId xmlns:p14="http://schemas.microsoft.com/office/powerpoint/2010/main" val="2065427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C0C418-642F-42F4-BE47-866654DA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vårt forslag til løsning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B6C35B-A12F-4744-BC68-505E0004F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5" y="2429691"/>
            <a:ext cx="11496906" cy="3788544"/>
          </a:xfrm>
        </p:spPr>
        <p:txBody>
          <a:bodyPr>
            <a:normAutofit/>
          </a:bodyPr>
          <a:lstStyle/>
          <a:p>
            <a:r>
              <a:rPr lang="nb-NO" sz="3600" dirty="0"/>
              <a:t>Forutsigbarhet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B5B258-D234-4B56-AF78-6CF9E5B4A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156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BA13B9-15F3-4151-8607-192D805C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vårt forslag til løsning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B52CA8-B74B-4A56-AFBA-298EFC879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finnes ikke i dag noe forutsigbarhet med tanke på gjennomføring av vedlikehold i løpet av kontraktsperioden</a:t>
            </a:r>
          </a:p>
          <a:p>
            <a:r>
              <a:rPr lang="nb-NO" dirty="0"/>
              <a:t>Det betales i dag store summer i beredskap både sommer og vinter hvor aktivitetsnivået er lavt. Dette er bemanning som må være tilgjengelig</a:t>
            </a:r>
          </a:p>
          <a:p>
            <a:r>
              <a:rPr lang="nb-NO" dirty="0"/>
              <a:t>Vi har nedbørfattige og milde vinterperioder hvor produksjonen kunne ha vært høy </a:t>
            </a:r>
          </a:p>
          <a:p>
            <a:r>
              <a:rPr lang="nb-NO" dirty="0"/>
              <a:t>Og som tidligere vist, så vet vi hvor behovene er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563C238-196F-4B7F-996F-0044E2D2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86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B40A2C-16F9-44C2-9B8E-5815E387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vårt forslag til løsning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6531BF-D951-4D4B-B33F-5D9159808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er mange måter å skape forutsigbarhet på:</a:t>
            </a:r>
          </a:p>
          <a:p>
            <a:pPr lvl="1"/>
            <a:r>
              <a:rPr lang="nb-NO" dirty="0"/>
              <a:t>Det enkleste er å forplikte en sum i utlysningen til årlig vedlikehold, og at entreprenøren får være med å planlegge utførelsesmetode og -tidspunkt</a:t>
            </a:r>
          </a:p>
          <a:p>
            <a:pPr lvl="1"/>
            <a:r>
              <a:rPr lang="nb-NO" dirty="0"/>
              <a:t>Mer utfordrende kan være å inkludere fornyingsprosjekter i utlysningen, hvor det beskrives tiltak for angitte strekninger med gode delfrister</a:t>
            </a:r>
          </a:p>
          <a:p>
            <a:r>
              <a:rPr lang="nb-NO" dirty="0"/>
              <a:t>Begge forslagene skaper forutsigbarhet og mulighet til å flytte dødtid som i er en kostnad over til verdiskapende aktivitet</a:t>
            </a:r>
          </a:p>
          <a:p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C956017-BB5D-473C-94F5-1E9F1B52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327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E2F078-D433-42C7-B640-B4478CE89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vår løsning?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DCD6A5-6395-460E-93AE-6499FFA46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Alle er avhengig av forutsigbarhet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CDB57B2-544E-44CC-90F3-C0647FDD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13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BC5CDD7-55AD-4BDF-AA3F-FB73B748E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02" y="2602047"/>
            <a:ext cx="5651815" cy="425595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EDC47FB-9DCB-497B-B8A9-203A1345A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369" y="2682894"/>
            <a:ext cx="5887396" cy="35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&#10;&#10;Beskrivelse som er generert med svært høy visshet">
            <a:extLst>
              <a:ext uri="{FF2B5EF4-FFF2-40B4-BE49-F238E27FC236}">
                <a16:creationId xmlns:a16="http://schemas.microsoft.com/office/drawing/2014/main" id="{528D9553-D83E-40E5-8935-61F0794FCB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1084" y="394062"/>
            <a:ext cx="1275207" cy="82621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1788120-1959-4559-9473-6394A4E2E89A}"/>
              </a:ext>
            </a:extLst>
          </p:cNvPr>
          <p:cNvSpPr/>
          <p:nvPr/>
        </p:nvSpPr>
        <p:spPr>
          <a:xfrm>
            <a:off x="6235178" y="1871331"/>
            <a:ext cx="49314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400" kern="0" dirty="0">
              <a:solidFill>
                <a:schemeClr val="bg2">
                  <a:lumMod val="25000"/>
                </a:schemeClr>
              </a:solidFill>
              <a:latin typeface="Arial"/>
              <a:ea typeface="+mj-ea"/>
              <a:cs typeface="Arial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kern="0" dirty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rPr>
              <a:t>Hvilken informasjon har vi i dag?</a:t>
            </a:r>
            <a:endParaRPr kumimoji="0" lang="nb-NO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sz="2400" kern="0" dirty="0">
              <a:solidFill>
                <a:schemeClr val="bg2">
                  <a:lumMod val="25000"/>
                </a:schemeClr>
              </a:solidFill>
              <a:latin typeface="Arial"/>
              <a:ea typeface="+mj-ea"/>
              <a:cs typeface="Arial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kern="0" dirty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rPr>
              <a:t>Hvordan kan vi utnytte denne informasjonen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400" kern="0" dirty="0">
              <a:solidFill>
                <a:schemeClr val="bg2">
                  <a:lumMod val="25000"/>
                </a:schemeClr>
              </a:solidFill>
              <a:latin typeface="Arial"/>
              <a:ea typeface="+mj-ea"/>
              <a:cs typeface="Arial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kern="0" dirty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rPr>
              <a:t>Kostnadsdrivere i DOV-prosjekter</a:t>
            </a:r>
          </a:p>
          <a:p>
            <a:pPr>
              <a:defRPr/>
            </a:pPr>
            <a:endParaRPr lang="nb-NO" sz="2400" kern="0" dirty="0">
              <a:solidFill>
                <a:schemeClr val="bg2">
                  <a:lumMod val="25000"/>
                </a:schemeClr>
              </a:solidFill>
              <a:ea typeface="+mj-ea"/>
              <a:cs typeface="Arial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400" kern="0" dirty="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rPr>
              <a:t>Hva er vårt forslag til løsning?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400" kern="0" dirty="0">
              <a:solidFill>
                <a:schemeClr val="bg2">
                  <a:lumMod val="25000"/>
                </a:schemeClr>
              </a:solidFill>
              <a:latin typeface="Arial"/>
              <a:ea typeface="+mj-ea"/>
              <a:cs typeface="Arial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sz="2400" kern="0" dirty="0">
              <a:solidFill>
                <a:schemeClr val="bg2">
                  <a:lumMod val="25000"/>
                </a:schemeClr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985B5C5-89E7-42D7-AE8F-7ECBA69DF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3" r="42091"/>
          <a:stretch/>
        </p:blipFill>
        <p:spPr>
          <a:xfrm>
            <a:off x="0" y="0"/>
            <a:ext cx="5762766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FCCD85B1-468B-4816-9F63-1CC22B47B5A4}"/>
              </a:ext>
            </a:extLst>
          </p:cNvPr>
          <p:cNvSpPr/>
          <p:nvPr/>
        </p:nvSpPr>
        <p:spPr>
          <a:xfrm>
            <a:off x="0" y="0"/>
            <a:ext cx="5762766" cy="6858000"/>
          </a:xfrm>
          <a:prstGeom prst="rect">
            <a:avLst/>
          </a:prstGeom>
          <a:solidFill>
            <a:srgbClr val="00446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9842895-D93D-416F-BA9A-379EEE3F0D2A}"/>
              </a:ext>
            </a:extLst>
          </p:cNvPr>
          <p:cNvSpPr/>
          <p:nvPr/>
        </p:nvSpPr>
        <p:spPr>
          <a:xfrm>
            <a:off x="1548326" y="2873163"/>
            <a:ext cx="20633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000" b="1" kern="0" dirty="0">
                <a:solidFill>
                  <a:schemeClr val="bg1"/>
                </a:solidFill>
                <a:latin typeface="Arial"/>
                <a:cs typeface="Arial"/>
              </a:rPr>
              <a:t>Agenda</a:t>
            </a:r>
            <a:endParaRPr lang="nb-NO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1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4C1843-DA1F-4EE6-B3C3-D785190C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24" y="483828"/>
            <a:ext cx="11106977" cy="1065600"/>
          </a:xfrm>
        </p:spPr>
        <p:txBody>
          <a:bodyPr>
            <a:normAutofit/>
          </a:bodyPr>
          <a:lstStyle/>
          <a:p>
            <a:r>
              <a:rPr lang="nb-NO" sz="3733" dirty="0">
                <a:solidFill>
                  <a:schemeClr val="bg1"/>
                </a:solidFill>
              </a:rPr>
              <a:t>Standard skjema i driftskontrakter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21A9BD-CC65-4DB1-BC6D-92051EAA8E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DFA7892C-8C36-40CA-A518-98320C525FCE}"/>
              </a:ext>
            </a:extLst>
          </p:cNvPr>
          <p:cNvSpPr txBox="1"/>
          <p:nvPr/>
        </p:nvSpPr>
        <p:spPr>
          <a:xfrm>
            <a:off x="496145" y="2242410"/>
            <a:ext cx="3430397" cy="3088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760"/>
            <a:r>
              <a:rPr lang="nb-NO" sz="1600" b="1" dirty="0">
                <a:solidFill>
                  <a:srgbClr val="141313"/>
                </a:solidFill>
                <a:latin typeface="Arial"/>
              </a:rPr>
              <a:t>Hva er R2:</a:t>
            </a:r>
          </a:p>
          <a:p>
            <a:pPr defTabSz="812760"/>
            <a:endParaRPr lang="nb-NO" sz="1600" b="1" dirty="0">
              <a:solidFill>
                <a:srgbClr val="141313"/>
              </a:solidFill>
              <a:latin typeface="Arial"/>
            </a:endParaRPr>
          </a:p>
          <a:p>
            <a:pPr marL="122764" indent="-122764" defTabSz="81276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41313"/>
                </a:solidFill>
                <a:latin typeface="Arial"/>
              </a:rPr>
              <a:t>Skader, feil og avvik/mangler m.m. knyttet til vegobjekt og vegtilstand</a:t>
            </a:r>
          </a:p>
          <a:p>
            <a:pPr marL="122764" indent="-122764" defTabSz="81276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41313"/>
                </a:solidFill>
                <a:latin typeface="Arial"/>
              </a:rPr>
              <a:t>På alle kontrakter har det siden start blitt rapportert flere hundre R2 på hver kontrakt</a:t>
            </a:r>
          </a:p>
          <a:p>
            <a:pPr marL="122764" indent="-122764" defTabSz="81276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41313"/>
                </a:solidFill>
                <a:latin typeface="Arial"/>
              </a:rPr>
              <a:t>Typisk R2 kan være defekt dreneringssytem, begynnende utglidninger, telehiv, defekte murer osv.</a:t>
            </a:r>
            <a:br>
              <a:rPr lang="nb-NO" sz="1867" dirty="0">
                <a:solidFill>
                  <a:srgbClr val="141313"/>
                </a:solidFill>
                <a:latin typeface="Arial"/>
              </a:rPr>
            </a:br>
            <a:r>
              <a:rPr lang="nb-NO" sz="1867" dirty="0">
                <a:solidFill>
                  <a:srgbClr val="141313"/>
                </a:solidFill>
                <a:latin typeface="Arial"/>
              </a:rPr>
              <a:t>		</a:t>
            </a:r>
            <a:endParaRPr lang="nb-NO" sz="1400" dirty="0">
              <a:solidFill>
                <a:srgbClr val="141313"/>
              </a:solidFill>
              <a:latin typeface="Arial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1403417-54C4-4CE6-9408-865060ACCE12}"/>
              </a:ext>
            </a:extLst>
          </p:cNvPr>
          <p:cNvSpPr/>
          <p:nvPr/>
        </p:nvSpPr>
        <p:spPr>
          <a:xfrm>
            <a:off x="534939" y="1987296"/>
            <a:ext cx="3430397" cy="385267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6AD6E74-96D8-4334-9F7E-C3DAF5B34B0A}"/>
              </a:ext>
            </a:extLst>
          </p:cNvPr>
          <p:cNvSpPr txBox="1"/>
          <p:nvPr/>
        </p:nvSpPr>
        <p:spPr>
          <a:xfrm>
            <a:off x="1971855" y="1827095"/>
            <a:ext cx="556563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867" b="1" dirty="0">
                <a:solidFill>
                  <a:srgbClr val="141313"/>
                </a:solidFill>
              </a:rPr>
              <a:t>R2 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365F0666-6080-402D-87C5-C71FB4BB1495}"/>
              </a:ext>
            </a:extLst>
          </p:cNvPr>
          <p:cNvSpPr/>
          <p:nvPr/>
        </p:nvSpPr>
        <p:spPr>
          <a:xfrm>
            <a:off x="4373951" y="1987296"/>
            <a:ext cx="3430397" cy="385267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E92530C0-3D07-4605-9D50-5A95C0F4E4A4}"/>
              </a:ext>
            </a:extLst>
          </p:cNvPr>
          <p:cNvSpPr/>
          <p:nvPr/>
        </p:nvSpPr>
        <p:spPr>
          <a:xfrm>
            <a:off x="8212964" y="1987296"/>
            <a:ext cx="3430397" cy="385267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4D6C02C-EE94-4660-8B09-96B7C94436EA}"/>
              </a:ext>
            </a:extLst>
          </p:cNvPr>
          <p:cNvSpPr txBox="1"/>
          <p:nvPr/>
        </p:nvSpPr>
        <p:spPr>
          <a:xfrm>
            <a:off x="5809624" y="1862754"/>
            <a:ext cx="610680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867" b="1" dirty="0">
                <a:solidFill>
                  <a:srgbClr val="141313"/>
                </a:solidFill>
              </a:rPr>
              <a:t>R11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6BE18F3E-1A69-41E4-AEED-CD7636CDCD08}"/>
              </a:ext>
            </a:extLst>
          </p:cNvPr>
          <p:cNvSpPr txBox="1"/>
          <p:nvPr/>
        </p:nvSpPr>
        <p:spPr>
          <a:xfrm>
            <a:off x="9585980" y="1852850"/>
            <a:ext cx="623889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867" b="1" dirty="0">
                <a:solidFill>
                  <a:srgbClr val="141313"/>
                </a:solidFill>
              </a:rPr>
              <a:t>R20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9CC285EB-BDF2-4F58-82ED-FDC545F00CB1}"/>
              </a:ext>
            </a:extLst>
          </p:cNvPr>
          <p:cNvSpPr txBox="1"/>
          <p:nvPr/>
        </p:nvSpPr>
        <p:spPr>
          <a:xfrm>
            <a:off x="4452510" y="2206751"/>
            <a:ext cx="3290863" cy="239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760"/>
            <a:r>
              <a:rPr lang="nb-NO" sz="1600" b="1" dirty="0">
                <a:solidFill>
                  <a:srgbClr val="141313"/>
                </a:solidFill>
                <a:latin typeface="Arial"/>
              </a:rPr>
              <a:t>Hva er R11:</a:t>
            </a:r>
          </a:p>
          <a:p>
            <a:pPr defTabSz="812760"/>
            <a:endParaRPr lang="nb-NO" sz="1600" b="1" dirty="0">
              <a:solidFill>
                <a:srgbClr val="141313"/>
              </a:solidFill>
              <a:latin typeface="Arial"/>
            </a:endParaRPr>
          </a:p>
          <a:p>
            <a:pPr marL="122764" indent="-122764" defTabSz="81276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41313"/>
                </a:solidFill>
                <a:latin typeface="Arial"/>
              </a:rPr>
              <a:t>Skred og skredfare</a:t>
            </a:r>
          </a:p>
          <a:p>
            <a:pPr marL="122764" indent="-122764" defTabSz="81276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41313"/>
                </a:solidFill>
                <a:latin typeface="Arial"/>
              </a:rPr>
              <a:t>Selv om omfanget varierer ut fra kontrakten topografi, så leveres det i snitt flere titalls rapporter årlig om nedfall</a:t>
            </a:r>
          </a:p>
          <a:p>
            <a:pPr defTabSz="812760"/>
            <a:br>
              <a:rPr lang="nb-NO" sz="1867" dirty="0">
                <a:solidFill>
                  <a:srgbClr val="141313"/>
                </a:solidFill>
                <a:latin typeface="Arial"/>
              </a:rPr>
            </a:br>
            <a:r>
              <a:rPr lang="nb-NO" sz="1867" dirty="0">
                <a:solidFill>
                  <a:srgbClr val="141313"/>
                </a:solidFill>
                <a:latin typeface="Arial"/>
              </a:rPr>
              <a:t>		</a:t>
            </a:r>
            <a:endParaRPr lang="nb-NO" sz="1400" dirty="0">
              <a:solidFill>
                <a:srgbClr val="141313"/>
              </a:solidFill>
              <a:latin typeface="Arial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ABB417B4-5916-4806-BFD9-1F778C5F2248}"/>
              </a:ext>
            </a:extLst>
          </p:cNvPr>
          <p:cNvSpPr txBox="1"/>
          <p:nvPr/>
        </p:nvSpPr>
        <p:spPr>
          <a:xfrm>
            <a:off x="8291522" y="2185074"/>
            <a:ext cx="3290863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760"/>
            <a:r>
              <a:rPr lang="nb-NO" sz="1600" b="1" dirty="0">
                <a:solidFill>
                  <a:srgbClr val="141313"/>
                </a:solidFill>
                <a:latin typeface="Arial"/>
              </a:rPr>
              <a:t>Hva er R20:</a:t>
            </a:r>
          </a:p>
          <a:p>
            <a:pPr defTabSz="812760"/>
            <a:endParaRPr lang="nb-NO" sz="1600" b="1" dirty="0">
              <a:solidFill>
                <a:srgbClr val="141313"/>
              </a:solidFill>
              <a:latin typeface="Arial"/>
            </a:endParaRPr>
          </a:p>
          <a:p>
            <a:pPr marL="122764" indent="-122764" defTabSz="81276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41313"/>
                </a:solidFill>
                <a:latin typeface="Arial"/>
              </a:rPr>
              <a:t>Generell inspeksjon: Samlerapport</a:t>
            </a:r>
          </a:p>
          <a:p>
            <a:pPr marL="122764" indent="-122764" defTabSz="81276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141313"/>
                </a:solidFill>
                <a:latin typeface="Arial"/>
              </a:rPr>
              <a:t>Rapport om generell status på vegnettet de siste 14 dagene</a:t>
            </a:r>
          </a:p>
          <a:p>
            <a:pPr defTabSz="812760"/>
            <a:br>
              <a:rPr lang="nb-NO" sz="1867" dirty="0">
                <a:solidFill>
                  <a:srgbClr val="141313"/>
                </a:solidFill>
                <a:latin typeface="Arial"/>
              </a:rPr>
            </a:br>
            <a:r>
              <a:rPr lang="nb-NO" sz="1867" dirty="0">
                <a:solidFill>
                  <a:srgbClr val="141313"/>
                </a:solidFill>
                <a:latin typeface="Arial"/>
              </a:rPr>
              <a:t>		</a:t>
            </a:r>
            <a:endParaRPr lang="nb-NO" sz="1400" dirty="0">
              <a:solidFill>
                <a:srgbClr val="14131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1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907CFE-CB6A-4005-9836-80E59642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Skjema utover standard skjema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D2A64B-3A3B-4C3E-8202-28CF2C090C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1" y="2599509"/>
            <a:ext cx="11101207" cy="3439342"/>
          </a:xfrm>
        </p:spPr>
        <p:txBody>
          <a:bodyPr/>
          <a:lstStyle/>
          <a:p>
            <a:r>
              <a:rPr lang="nb-NO" dirty="0"/>
              <a:t>I tillegg til de standardiserte skjemaene som finnes, så har de fleste kontrakter krav til utfyllende inspeksjoner av f.eks. tunneler og sikrings anlegg for stabilitetssikring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20C0AEB-FAA0-4004-8FE8-9B5ED697C4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32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C294CD-012E-4530-B581-DD3B9787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Bransjens påstand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AD9F4F-AD99-471A-8932-2A905E08617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1" y="2625634"/>
            <a:ext cx="11101207" cy="3413217"/>
          </a:xfrm>
        </p:spPr>
        <p:txBody>
          <a:bodyPr/>
          <a:lstStyle/>
          <a:p>
            <a:r>
              <a:rPr lang="nb-NO" dirty="0"/>
              <a:t>Informasjonen for gode vedlikeholdsplaner har vi allerede 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0C05C0-1470-457B-A7C6-33FA452D43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4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677DAB-43B0-418A-BBD2-791B96D6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39" y="391886"/>
            <a:ext cx="9637762" cy="1483713"/>
          </a:xfrm>
        </p:spPr>
        <p:txBody>
          <a:bodyPr>
            <a:normAutofit/>
          </a:bodyPr>
          <a:lstStyle/>
          <a:p>
            <a:r>
              <a:rPr lang="nb-NO" dirty="0"/>
              <a:t>Hvordan kan vi utnytte denne informasjonen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93F6907-D4F5-49AF-A27E-0E4ED9BD14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1" y="2782389"/>
            <a:ext cx="11101207" cy="3256462"/>
          </a:xfrm>
        </p:spPr>
        <p:txBody>
          <a:bodyPr/>
          <a:lstStyle/>
          <a:p>
            <a:r>
              <a:rPr lang="nb-NO" dirty="0"/>
              <a:t>Mye av vegnettet i Norge er dårlig og vi opplever hyppig uønskede hendelser</a:t>
            </a:r>
          </a:p>
          <a:p>
            <a:r>
              <a:rPr lang="nb-NO" dirty="0"/>
              <a:t>Handlingsmønstre blir ofte reaktivt i motsetning til proaktivt og bidrar til ineffektivt vedlikehold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5F7BD2-0ACF-4458-B0FB-2021B647D3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42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13CB30-0DD5-4380-BCEF-F95A393F6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39" y="350266"/>
            <a:ext cx="9778956" cy="1525333"/>
          </a:xfrm>
        </p:spPr>
        <p:txBody>
          <a:bodyPr>
            <a:normAutofit/>
          </a:bodyPr>
          <a:lstStyle/>
          <a:p>
            <a:r>
              <a:rPr lang="nb-NO" dirty="0"/>
              <a:t>Hvordan kan vi utnytte denne informasjonen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8EDD14-2C92-41A3-896D-91787A91A8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C6E28CF-B2E5-45B5-BA77-C56C23674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1977360"/>
            <a:ext cx="3906602" cy="325354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736C7B9-E71D-43C9-8336-FD962CB55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072" y="3543371"/>
            <a:ext cx="4282657" cy="331462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3AC0CC9-3F32-4CFB-823D-B7D86BAE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724" y="1831246"/>
            <a:ext cx="4448276" cy="369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A6E6CD-946F-40E0-829E-D920678F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Kostnadsdrivere i DV-prosjekter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2155703-1E57-4C06-9D3C-76189994FABD}"/>
              </a:ext>
            </a:extLst>
          </p:cNvPr>
          <p:cNvSpPr txBox="1"/>
          <p:nvPr/>
        </p:nvSpPr>
        <p:spPr>
          <a:xfrm>
            <a:off x="10600534" y="6481133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Kilde: Veidekke</a:t>
            </a:r>
          </a:p>
        </p:txBody>
      </p:sp>
      <p:graphicFrame>
        <p:nvGraphicFramePr>
          <p:cNvPr id="15" name="Plassholder for innhold 13">
            <a:extLst>
              <a:ext uri="{FF2B5EF4-FFF2-40B4-BE49-F238E27FC236}">
                <a16:creationId xmlns:a16="http://schemas.microsoft.com/office/drawing/2014/main" id="{1131BF15-C705-4642-AB86-4D0BEA48A5B8}"/>
              </a:ext>
            </a:extLst>
          </p:cNvPr>
          <p:cNvGraphicFramePr>
            <a:graphicFrameLocks/>
          </p:cNvGraphicFramePr>
          <p:nvPr/>
        </p:nvGraphicFramePr>
        <p:xfrm>
          <a:off x="539750" y="2151063"/>
          <a:ext cx="11101388" cy="3887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ktangel 16">
            <a:extLst>
              <a:ext uri="{FF2B5EF4-FFF2-40B4-BE49-F238E27FC236}">
                <a16:creationId xmlns:a16="http://schemas.microsoft.com/office/drawing/2014/main" id="{1337C090-68C1-4435-A5DC-73AFA3CE23A9}"/>
              </a:ext>
            </a:extLst>
          </p:cNvPr>
          <p:cNvSpPr/>
          <p:nvPr/>
        </p:nvSpPr>
        <p:spPr>
          <a:xfrm>
            <a:off x="4782045" y="5909719"/>
            <a:ext cx="2422303" cy="258262"/>
          </a:xfrm>
          <a:prstGeom prst="rect">
            <a:avLst/>
          </a:prstGeom>
          <a:solidFill>
            <a:srgbClr val="B2B2B2"/>
          </a:solidFill>
          <a:ln w="12700" cap="flat" cmpd="sng" algn="ctr">
            <a:solidFill>
              <a:srgbClr val="B2B2B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Lokale Underentreprenører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D9B18C7-F36E-466D-A58D-1596768BF472}"/>
              </a:ext>
            </a:extLst>
          </p:cNvPr>
          <p:cNvSpPr/>
          <p:nvPr/>
        </p:nvSpPr>
        <p:spPr>
          <a:xfrm>
            <a:off x="1893385" y="3424936"/>
            <a:ext cx="2422303" cy="258262"/>
          </a:xfrm>
          <a:prstGeom prst="rect">
            <a:avLst/>
          </a:prstGeom>
          <a:solidFill>
            <a:srgbClr val="00687F"/>
          </a:solidFill>
          <a:ln w="12700" cap="flat" cmpd="sng" algn="ctr">
            <a:solidFill>
              <a:srgbClr val="B2B2B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Maskin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90443916-0E65-40E1-AFC1-9F3011AF4FDB}"/>
              </a:ext>
            </a:extLst>
          </p:cNvPr>
          <p:cNvSpPr/>
          <p:nvPr/>
        </p:nvSpPr>
        <p:spPr>
          <a:xfrm>
            <a:off x="2359742" y="2734997"/>
            <a:ext cx="2422303" cy="258262"/>
          </a:xfrm>
          <a:prstGeom prst="rect">
            <a:avLst/>
          </a:prstGeom>
          <a:solidFill>
            <a:srgbClr val="A1BBA5"/>
          </a:solidFill>
          <a:ln w="12700" cap="flat" cmpd="sng" algn="ctr">
            <a:solidFill>
              <a:srgbClr val="B2B2B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Varekjøp og Rigg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FBAEF9C-D48D-4C22-8073-717D6BE5F05D}"/>
              </a:ext>
            </a:extLst>
          </p:cNvPr>
          <p:cNvSpPr/>
          <p:nvPr/>
        </p:nvSpPr>
        <p:spPr>
          <a:xfrm>
            <a:off x="7409955" y="2678982"/>
            <a:ext cx="2422303" cy="258262"/>
          </a:xfrm>
          <a:prstGeom prst="rect">
            <a:avLst/>
          </a:prstGeom>
          <a:solidFill>
            <a:srgbClr val="DA062B"/>
          </a:solidFill>
          <a:ln w="12700" cap="flat" cmpd="sng" algn="ctr">
            <a:solidFill>
              <a:srgbClr val="B2B2B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Egne ansatte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B9211DD-5096-4162-B768-8F727A1A8DD1}"/>
              </a:ext>
            </a:extLst>
          </p:cNvPr>
          <p:cNvSpPr/>
          <p:nvPr/>
        </p:nvSpPr>
        <p:spPr>
          <a:xfrm>
            <a:off x="3266769" y="2174189"/>
            <a:ext cx="2422303" cy="258262"/>
          </a:xfrm>
          <a:prstGeom prst="rect">
            <a:avLst/>
          </a:prstGeom>
          <a:solidFill>
            <a:srgbClr val="7DA0C4"/>
          </a:solidFill>
          <a:ln w="12700" cap="flat" cmpd="sng" algn="ctr">
            <a:solidFill>
              <a:srgbClr val="B2B2B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Margin</a:t>
            </a:r>
          </a:p>
        </p:txBody>
      </p:sp>
    </p:spTree>
    <p:extLst>
      <p:ext uri="{BB962C8B-B14F-4D97-AF65-F5344CB8AC3E}">
        <p14:creationId xmlns:p14="http://schemas.microsoft.com/office/powerpoint/2010/main" val="2786598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A9C74F-7FB4-464F-8788-99442AC10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dirty="0"/>
              <a:t>Kostnadsdrivere i DV-prosjekter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67A0E4-3646-4BB8-A61D-FB32CE634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Som vist i forrige slide, så er ca. 86% av kostnaden i en DV kontrakt knyttet til innkjøp av tjenester, lønn og maskin, Dvs. knyttet direkte opp mot gjennomføringen.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Hvor kan vi da gjøre tiltak for å øke produktiviteten innenfor disse kostnadsartene?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421A62-3C76-45BB-864A-EBF89A7B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D0EF-0888-4721-A69F-74C1D665EC4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7733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2683C6"/>
      </a:hlink>
      <a:folHlink>
        <a:srgbClr val="9F671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Veidekke">
    <a:dk1>
      <a:srgbClr val="333333"/>
    </a:dk1>
    <a:lt1>
      <a:srgbClr val="FFFFFF"/>
    </a:lt1>
    <a:dk2>
      <a:srgbClr val="DA062B"/>
    </a:dk2>
    <a:lt2>
      <a:srgbClr val="E3E3E3"/>
    </a:lt2>
    <a:accent1>
      <a:srgbClr val="DA062B"/>
    </a:accent1>
    <a:accent2>
      <a:srgbClr val="B2B2B2"/>
    </a:accent2>
    <a:accent3>
      <a:srgbClr val="00687F"/>
    </a:accent3>
    <a:accent4>
      <a:srgbClr val="A1BBA5"/>
    </a:accent4>
    <a:accent5>
      <a:srgbClr val="7DA0C4"/>
    </a:accent5>
    <a:accent6>
      <a:srgbClr val="E2859D"/>
    </a:accent6>
    <a:hlink>
      <a:srgbClr val="DA062B"/>
    </a:hlink>
    <a:folHlink>
      <a:srgbClr val="B2B2B2"/>
    </a:folHlink>
  </a:clrScheme>
  <a:fontScheme name="Veidekk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9119b49b-2cc3-444e-b755-8692f4554da6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DE52C2B4463E941B4C7E5B1335EBF78" ma:contentTypeVersion="2" ma:contentTypeDescription="Opprett et nytt dokument." ma:contentTypeScope="" ma:versionID="6ca69e135b42baf7f7f637839f3d54d8">
  <xsd:schema xmlns:xsd="http://www.w3.org/2001/XMLSchema" xmlns:xs="http://www.w3.org/2001/XMLSchema" xmlns:p="http://schemas.microsoft.com/office/2006/metadata/properties" xmlns:ns2="54f8c3ad-c9ec-476b-ada4-e2b6c3721f0a" targetNamespace="http://schemas.microsoft.com/office/2006/metadata/properties" ma:root="true" ma:fieldsID="f0032997a38175b5b01b1a7391c0055c" ns2:_="">
    <xsd:import namespace="54f8c3ad-c9ec-476b-ada4-e2b6c3721f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8c3ad-c9ec-476b-ada4-e2b6c3721f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DBEA0A-BD5B-43B5-9BF1-A768E0669069}">
  <ds:schemaRefs>
    <ds:schemaRef ds:uri="http://schemas.microsoft.com/office/2006/documentManagement/types"/>
    <ds:schemaRef ds:uri="http://purl.org/dc/terms/"/>
    <ds:schemaRef ds:uri="bcc30c2a-829b-43d8-a59e-fa3415d5bb9a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f909def9-6662-4ec9-b2d2-41be86eee7c4"/>
    <ds:schemaRef ds:uri="http://schemas.microsoft.com/sharepoint/v3"/>
    <ds:schemaRef ds:uri="749ab8b6-ff35-4a4f-9f18-9cef83ce6420"/>
    <ds:schemaRef ds:uri="f7caea55-9281-421e-9612-41b6556c9feb"/>
  </ds:schemaRefs>
</ds:datastoreItem>
</file>

<file path=customXml/itemProps2.xml><?xml version="1.0" encoding="utf-8"?>
<ds:datastoreItem xmlns:ds="http://schemas.openxmlformats.org/officeDocument/2006/customXml" ds:itemID="{C0E3DE41-6B6A-4762-B8C6-921D95CC25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66159D-E05B-48B9-A588-ADB2357C34E7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88B50629-AA26-4A2B-9132-AC83E6B468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8c3ad-c9ec-476b-ada4-e2b6c3721f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</TotalTime>
  <Words>591</Words>
  <Application>Microsoft Office PowerPoint</Application>
  <PresentationFormat>Widescreen</PresentationFormat>
  <Paragraphs>94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Office-tema</vt:lpstr>
      <vt:lpstr>Hvordan kan vedlikeholdsoppgaver innarbeides og bestilles i DOV-kontrakter?</vt:lpstr>
      <vt:lpstr>PowerPoint Presentation</vt:lpstr>
      <vt:lpstr>Standard skjema i driftskontrakter</vt:lpstr>
      <vt:lpstr>Skjema utover standard skjema</vt:lpstr>
      <vt:lpstr>Bransjens påstand</vt:lpstr>
      <vt:lpstr>Hvordan kan vi utnytte denne informasjonen</vt:lpstr>
      <vt:lpstr>Hvordan kan vi utnytte denne informasjonen</vt:lpstr>
      <vt:lpstr>Kostnadsdrivere i DV-prosjekter</vt:lpstr>
      <vt:lpstr>Kostnadsdrivere i DV-prosjekter</vt:lpstr>
      <vt:lpstr>Hva er vårt forslag til løsning </vt:lpstr>
      <vt:lpstr>Hva er vårt forslag til løsning</vt:lpstr>
      <vt:lpstr>Hva er vårt forslag til løsning</vt:lpstr>
      <vt:lpstr>Hva er vår løsning?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Marianne Nylund</dc:creator>
  <cp:lastModifiedBy>Eline Navrestad</cp:lastModifiedBy>
  <cp:revision>47</cp:revision>
  <dcterms:created xsi:type="dcterms:W3CDTF">2019-11-03T21:29:52Z</dcterms:created>
  <dcterms:modified xsi:type="dcterms:W3CDTF">2022-03-18T12:31:12Z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NhoMmdCaseWorker">
    <vt:lpwstr/>
  </property>
  <property fmtid="{D5CDD505-2E9C-101B-9397-08002B2CF9AE}" pid="4" name="NHO_OrganisationUnit">
    <vt:lpwstr/>
  </property>
  <property fmtid="{D5CDD505-2E9C-101B-9397-08002B2CF9AE}" pid="5" name="SharedWithUsers">
    <vt:lpwstr>19;#Kari Sandberg;#24;#Snorre Fuhr;#30;#Øystein Seljeflot;#26;#Torild Engh;#23;#Siw Linderud;#20;#Thomas Norland;#332;#Samina Siddique;#18;#Elisabeth Gundersen;#639;#Per Fredrik Kempf;#21;#Arne Aakre;#655;#Eline Navrestad;#654;#Oda Lundekvam By</vt:lpwstr>
  </property>
  <property fmtid="{D5CDD505-2E9C-101B-9397-08002B2CF9AE}" pid="6" name="ContentTypeId">
    <vt:lpwstr>0x0101007DE52C2B4463E941B4C7E5B1335EBF78</vt:lpwstr>
  </property>
  <property fmtid="{D5CDD505-2E9C-101B-9397-08002B2CF9AE}" pid="7" name="_dlc_DocIdItemGuid">
    <vt:lpwstr>bb5e837e-1807-4153-938c-ba1ac4c0b7a0</vt:lpwstr>
  </property>
</Properties>
</file>