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6"/>
  </p:notesMasterIdLst>
  <p:sldIdLst>
    <p:sldId id="256" r:id="rId8"/>
    <p:sldId id="276" r:id="rId9"/>
    <p:sldId id="277" r:id="rId10"/>
    <p:sldId id="279" r:id="rId11"/>
    <p:sldId id="280" r:id="rId12"/>
    <p:sldId id="283" r:id="rId13"/>
    <p:sldId id="282" r:id="rId14"/>
    <p:sldId id="272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57F432-F99A-4CED-9E7B-ACBE28678F6D}" v="5" dt="2021-03-24T08:49:52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e" userId="277c127d-32e2-46b2-944f-4408579f87df" providerId="ADAL" clId="{4C57F432-F99A-4CED-9E7B-ACBE28678F6D}"/>
    <pc:docChg chg="custSel addSld delSld modSld sldOrd">
      <pc:chgData name="Eline" userId="277c127d-32e2-46b2-944f-4408579f87df" providerId="ADAL" clId="{4C57F432-F99A-4CED-9E7B-ACBE28678F6D}" dt="2021-03-24T08:49:43.440" v="8" actId="47"/>
      <pc:docMkLst>
        <pc:docMk/>
      </pc:docMkLst>
      <pc:sldChg chg="modSp del">
        <pc:chgData name="Eline" userId="277c127d-32e2-46b2-944f-4408579f87df" providerId="ADAL" clId="{4C57F432-F99A-4CED-9E7B-ACBE28678F6D}" dt="2021-03-24T08:49:43.440" v="8" actId="47"/>
        <pc:sldMkLst>
          <pc:docMk/>
          <pc:sldMk cId="455519527" sldId="281"/>
        </pc:sldMkLst>
        <pc:graphicFrameChg chg="mod">
          <ac:chgData name="Eline" userId="277c127d-32e2-46b2-944f-4408579f87df" providerId="ADAL" clId="{4C57F432-F99A-4CED-9E7B-ACBE28678F6D}" dt="2021-03-24T08:48:45.932" v="0"/>
          <ac:graphicFrameMkLst>
            <pc:docMk/>
            <pc:sldMk cId="455519527" sldId="281"/>
            <ac:graphicFrameMk id="11" creationId="{00000000-0008-0000-0000-000004000000}"/>
          </ac:graphicFrameMkLst>
        </pc:graphicFrameChg>
      </pc:sldChg>
      <pc:sldChg chg="addSp delSp modSp add mod ord">
        <pc:chgData name="Eline" userId="277c127d-32e2-46b2-944f-4408579f87df" providerId="ADAL" clId="{4C57F432-F99A-4CED-9E7B-ACBE28678F6D}" dt="2021-03-24T08:49:28.445" v="7"/>
        <pc:sldMkLst>
          <pc:docMk/>
          <pc:sldMk cId="2164017537" sldId="283"/>
        </pc:sldMkLst>
        <pc:spChg chg="mod">
          <ac:chgData name="Eline" userId="277c127d-32e2-46b2-944f-4408579f87df" providerId="ADAL" clId="{4C57F432-F99A-4CED-9E7B-ACBE28678F6D}" dt="2021-03-24T08:49:20.489" v="6"/>
          <ac:spMkLst>
            <pc:docMk/>
            <pc:sldMk cId="2164017537" sldId="283"/>
            <ac:spMk id="2" creationId="{00000000-0000-0000-0000-000000000000}"/>
          </ac:spMkLst>
        </pc:spChg>
        <pc:graphicFrameChg chg="del">
          <ac:chgData name="Eline" userId="277c127d-32e2-46b2-944f-4408579f87df" providerId="ADAL" clId="{4C57F432-F99A-4CED-9E7B-ACBE28678F6D}" dt="2021-03-24T08:49:09.885" v="4" actId="478"/>
          <ac:graphicFrameMkLst>
            <pc:docMk/>
            <pc:sldMk cId="2164017537" sldId="283"/>
            <ac:graphicFrameMk id="9" creationId="{00000000-0008-0000-0000-000003000000}"/>
          </ac:graphicFrameMkLst>
        </pc:graphicFrameChg>
        <pc:graphicFrameChg chg="add mod">
          <ac:chgData name="Eline" userId="277c127d-32e2-46b2-944f-4408579f87df" providerId="ADAL" clId="{4C57F432-F99A-4CED-9E7B-ACBE28678F6D}" dt="2021-03-24T08:49:28.445" v="7"/>
          <ac:graphicFrameMkLst>
            <pc:docMk/>
            <pc:sldMk cId="2164017537" sldId="283"/>
            <ac:graphicFrameMk id="10" creationId="{2D5CCE03-3D45-448B-BFD5-8656A12CDB3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nhosp.sharepoint.com/sites/EBA/Dokumenter/01.%20Adminstrasjon/1.11%20HMS/1.11.1%20Frav&#230;rsstatistikk/2020/Kopi%20av%20HMS-_statistikk_til_hjemmesiden%20tom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nhosp-my.sharepoint.com/personal/jomar_talsnes_heggdal_bnl_no/Documents/Excelfiler/HMS-_statistikk_til_hjemmesiden%20tom%202018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nhosp.sharepoint.com/sites/EBA/Dokumenter/01.%20Adminstrasjon/1.11%20HMS/1.11.1%20Frav&#230;rsstatistikk/2020/Kopi%20av%20HMS-_statistikk_til_hjemmesiden%20tom%20202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nhosp.sharepoint.com/sites/EBA/Dokumenter/01.%20Adminstrasjon/1.11%20HMS/1.11.1%20Frav&#230;rsstatistikk/2020/Kopi%20av%20HMS-_statistikk_til_hjemmesiden%20tom%2020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nhosp.sharepoint.com/sites/EBA/Dokumenter/01.%20Adminstrasjon/1.11%20HMS/1.11.1%20Frav&#230;rsstatistikk/2020/Kopi%20av%20HMS-_statistikk_til_hjemmesiden%20tom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nhosp-my.sharepoint.com/personal/jomar_talsnes_heggdal_bnl_no/Documents/Excelfiler/HMS-_statistikk_til_hjemmesiden%20tom%202018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https://nhosp.sharepoint.com/sites/EBA/Dokumenter/01.%20Adminstrasjon/1.11%20HMS/1.11.1%20Frav&#230;rsstatistikk/2020/Kopi%20av%20HMS-_statistikk_til_hjemmesiden%20tom%202020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nhosp.sharepoint.com/sites/EBA/Dokumenter/01.%20Adminstrasjon/1.11%20HMS/1.11.1%20Frav&#230;rsstatistikk/2020/Kopi%20av%20HMS-_statistikk_til_hjemmesiden%20tom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Sykefraværet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611968"/>
        <c:axId val="20061157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'Ark1'!$B$5:$B$32</c15:sqref>
                        </c15:formulaRef>
                      </c:ext>
                    </c:extLst>
                    <c:numCache>
                      <c:formatCode>General</c:formatCode>
                      <c:ptCount val="28"/>
                      <c:pt idx="0">
                        <c:v>1993</c:v>
                      </c:pt>
                      <c:pt idx="1">
                        <c:v>1994</c:v>
                      </c:pt>
                      <c:pt idx="2">
                        <c:v>1995</c:v>
                      </c:pt>
                      <c:pt idx="3">
                        <c:v>1996</c:v>
                      </c:pt>
                      <c:pt idx="4">
                        <c:v>1997</c:v>
                      </c:pt>
                      <c:pt idx="5">
                        <c:v>1998</c:v>
                      </c:pt>
                      <c:pt idx="6">
                        <c:v>1999</c:v>
                      </c:pt>
                      <c:pt idx="7">
                        <c:v>2000</c:v>
                      </c:pt>
                      <c:pt idx="8">
                        <c:v>2001</c:v>
                      </c:pt>
                      <c:pt idx="9">
                        <c:v>2002</c:v>
                      </c:pt>
                      <c:pt idx="10">
                        <c:v>2003</c:v>
                      </c:pt>
                      <c:pt idx="11">
                        <c:v>2004</c:v>
                      </c:pt>
                      <c:pt idx="12">
                        <c:v>2005</c:v>
                      </c:pt>
                      <c:pt idx="13">
                        <c:v>2006</c:v>
                      </c:pt>
                      <c:pt idx="14">
                        <c:v>2007</c:v>
                      </c:pt>
                      <c:pt idx="15">
                        <c:v>2008</c:v>
                      </c:pt>
                      <c:pt idx="16">
                        <c:v>2009</c:v>
                      </c:pt>
                      <c:pt idx="17">
                        <c:v>2010</c:v>
                      </c:pt>
                      <c:pt idx="18">
                        <c:v>2011</c:v>
                      </c:pt>
                      <c:pt idx="19">
                        <c:v>2012</c:v>
                      </c:pt>
                      <c:pt idx="20">
                        <c:v>2013</c:v>
                      </c:pt>
                      <c:pt idx="21">
                        <c:v>2014</c:v>
                      </c:pt>
                      <c:pt idx="22">
                        <c:v>2015</c:v>
                      </c:pt>
                      <c:pt idx="23">
                        <c:v>2016</c:v>
                      </c:pt>
                      <c:pt idx="24">
                        <c:v>2017</c:v>
                      </c:pt>
                      <c:pt idx="25">
                        <c:v>2018</c:v>
                      </c:pt>
                      <c:pt idx="26">
                        <c:v>2019</c:v>
                      </c:pt>
                      <c:pt idx="27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'Ark1'!$D$5:$D$32</c15:sqref>
                        </c15:formulaRef>
                      </c:ext>
                    </c:extLst>
                    <c:numCache>
                      <c:formatCode>0</c:formatCode>
                      <c:ptCount val="28"/>
                      <c:pt idx="0">
                        <c:v>956003</c:v>
                      </c:pt>
                      <c:pt idx="1">
                        <c:v>807717</c:v>
                      </c:pt>
                      <c:pt idx="2">
                        <c:v>854897</c:v>
                      </c:pt>
                      <c:pt idx="3">
                        <c:v>927466</c:v>
                      </c:pt>
                      <c:pt idx="4">
                        <c:v>1202210</c:v>
                      </c:pt>
                      <c:pt idx="5">
                        <c:v>1512300</c:v>
                      </c:pt>
                      <c:pt idx="6">
                        <c:v>2026128</c:v>
                      </c:pt>
                      <c:pt idx="7">
                        <c:v>2158855</c:v>
                      </c:pt>
                      <c:pt idx="8">
                        <c:v>2507244</c:v>
                      </c:pt>
                      <c:pt idx="9">
                        <c:v>2375350</c:v>
                      </c:pt>
                      <c:pt idx="10">
                        <c:v>2379551</c:v>
                      </c:pt>
                      <c:pt idx="11">
                        <c:v>2308235</c:v>
                      </c:pt>
                      <c:pt idx="12">
                        <c:v>2214861</c:v>
                      </c:pt>
                      <c:pt idx="13">
                        <c:v>2234320</c:v>
                      </c:pt>
                      <c:pt idx="14">
                        <c:v>2611653</c:v>
                      </c:pt>
                      <c:pt idx="15">
                        <c:v>1988985</c:v>
                      </c:pt>
                      <c:pt idx="16">
                        <c:v>2240516</c:v>
                      </c:pt>
                      <c:pt idx="17">
                        <c:v>2172095</c:v>
                      </c:pt>
                      <c:pt idx="18">
                        <c:v>1541796</c:v>
                      </c:pt>
                      <c:pt idx="19">
                        <c:v>1836824</c:v>
                      </c:pt>
                      <c:pt idx="20">
                        <c:v>1976399</c:v>
                      </c:pt>
                      <c:pt idx="21">
                        <c:v>2059386.693</c:v>
                      </c:pt>
                      <c:pt idx="22">
                        <c:v>2102112.5580000002</c:v>
                      </c:pt>
                      <c:pt idx="23">
                        <c:v>1952572</c:v>
                      </c:pt>
                      <c:pt idx="24">
                        <c:v>1994617</c:v>
                      </c:pt>
                      <c:pt idx="25">
                        <c:v>2355145.7175000003</c:v>
                      </c:pt>
                      <c:pt idx="26">
                        <c:v>2107780.2990000001</c:v>
                      </c:pt>
                      <c:pt idx="27" formatCode="General">
                        <c:v>2421354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021B-4FEC-8288-2B2BACC09587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'Ark1'!$B$5:$B$32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'Ark1'!$C$5:$C$32</c:f>
              <c:numCache>
                <c:formatCode>0.00</c:formatCode>
                <c:ptCount val="28"/>
                <c:pt idx="0">
                  <c:v>4.99</c:v>
                </c:pt>
                <c:pt idx="1">
                  <c:v>4.2300000000000004</c:v>
                </c:pt>
                <c:pt idx="2">
                  <c:v>5.07</c:v>
                </c:pt>
                <c:pt idx="3">
                  <c:v>4.9800000000000004</c:v>
                </c:pt>
                <c:pt idx="4">
                  <c:v>5.57</c:v>
                </c:pt>
                <c:pt idx="5">
                  <c:v>5.3</c:v>
                </c:pt>
                <c:pt idx="6">
                  <c:v>6.13</c:v>
                </c:pt>
                <c:pt idx="7">
                  <c:v>6.61</c:v>
                </c:pt>
                <c:pt idx="8">
                  <c:v>7.01</c:v>
                </c:pt>
                <c:pt idx="9">
                  <c:v>7.43</c:v>
                </c:pt>
                <c:pt idx="10">
                  <c:v>6.33</c:v>
                </c:pt>
                <c:pt idx="11">
                  <c:v>6.2</c:v>
                </c:pt>
                <c:pt idx="12">
                  <c:v>5.72</c:v>
                </c:pt>
                <c:pt idx="13">
                  <c:v>5.87</c:v>
                </c:pt>
                <c:pt idx="14">
                  <c:v>6.88</c:v>
                </c:pt>
                <c:pt idx="15">
                  <c:v>6.03</c:v>
                </c:pt>
                <c:pt idx="16">
                  <c:v>6.22</c:v>
                </c:pt>
                <c:pt idx="17">
                  <c:v>5.69</c:v>
                </c:pt>
                <c:pt idx="18">
                  <c:v>4.6500000000000004</c:v>
                </c:pt>
                <c:pt idx="19">
                  <c:v>4.93</c:v>
                </c:pt>
                <c:pt idx="20">
                  <c:v>5.15</c:v>
                </c:pt>
                <c:pt idx="21">
                  <c:v>4.82</c:v>
                </c:pt>
                <c:pt idx="22">
                  <c:v>4.92</c:v>
                </c:pt>
                <c:pt idx="23">
                  <c:v>4.57</c:v>
                </c:pt>
                <c:pt idx="24">
                  <c:v>4.75</c:v>
                </c:pt>
                <c:pt idx="25" formatCode="_(* #,##0.00_);_(* \(#,##0.00\);_(* &quot;-&quot;??_);_(@_)">
                  <c:v>4.6500000000000004</c:v>
                </c:pt>
                <c:pt idx="26" formatCode="_(* #,##0.00_);_(* \(#,##0.00\);_(* &quot;-&quot;??_);_(@_)">
                  <c:v>4.8600000000000003</c:v>
                </c:pt>
                <c:pt idx="27" formatCode="General">
                  <c:v>5.37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1B-4FEC-8288-2B2BACC09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610792"/>
        <c:axId val="200609616"/>
      </c:lineChart>
      <c:catAx>
        <c:axId val="20061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0611576"/>
        <c:crosses val="autoZero"/>
        <c:auto val="1"/>
        <c:lblAlgn val="ctr"/>
        <c:lblOffset val="100"/>
        <c:noMultiLvlLbl val="0"/>
      </c:catAx>
      <c:valAx>
        <c:axId val="2006115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b-NO" b="0"/>
                  <a:t>Sykefravær i timer</a:t>
                </a:r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crossAx val="200611968"/>
        <c:crosses val="autoZero"/>
        <c:crossBetween val="between"/>
      </c:valAx>
      <c:valAx>
        <c:axId val="20060961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nb-NO" b="0"/>
                  <a:t>Prosent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200610792"/>
        <c:crosses val="max"/>
        <c:crossBetween val="between"/>
      </c:valAx>
      <c:catAx>
        <c:axId val="200610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6096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4992582448932"/>
          <c:y val="0.18554425488480605"/>
          <c:w val="0.80451717448362448"/>
          <c:h val="0.60221078016135232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359328"/>
        <c:axId val="200610400"/>
      </c:lineChart>
      <c:catAx>
        <c:axId val="193359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0610400"/>
        <c:crosses val="autoZero"/>
        <c:auto val="1"/>
        <c:lblAlgn val="ctr"/>
        <c:lblOffset val="100"/>
        <c:noMultiLvlLbl val="0"/>
      </c:catAx>
      <c:valAx>
        <c:axId val="200610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b-NO" b="0"/>
                  <a:t>Antall skader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193359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3202901864950589"/>
          <c:y val="0.18855590121394625"/>
          <c:w val="0.80451717448362448"/>
          <c:h val="0.60221078016135232"/>
        </c:manualLayout>
      </c:layout>
      <c:lineChart>
        <c:grouping val="standard"/>
        <c:varyColors val="0"/>
        <c:ser>
          <c:idx val="0"/>
          <c:order val="0"/>
          <c:tx>
            <c:strRef>
              <c:f>'Ark1'!$E$4</c:f>
              <c:strCache>
                <c:ptCount val="1"/>
                <c:pt idx="0">
                  <c:v>Antall personskader</c:v>
                </c:pt>
              </c:strCache>
            </c:strRef>
          </c:tx>
          <c:marker>
            <c:symbol val="none"/>
          </c:marker>
          <c:cat>
            <c:numRef>
              <c:f>'Ark1'!$B$5:$B$32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'Ark1'!$E$5:$E$32</c:f>
              <c:numCache>
                <c:formatCode>0</c:formatCode>
                <c:ptCount val="28"/>
                <c:pt idx="0">
                  <c:v>494</c:v>
                </c:pt>
                <c:pt idx="1">
                  <c:v>537</c:v>
                </c:pt>
                <c:pt idx="2">
                  <c:v>573</c:v>
                </c:pt>
                <c:pt idx="3">
                  <c:v>514</c:v>
                </c:pt>
                <c:pt idx="4">
                  <c:v>550</c:v>
                </c:pt>
                <c:pt idx="5">
                  <c:v>669</c:v>
                </c:pt>
                <c:pt idx="6">
                  <c:v>565</c:v>
                </c:pt>
                <c:pt idx="7">
                  <c:v>668</c:v>
                </c:pt>
                <c:pt idx="8">
                  <c:v>596</c:v>
                </c:pt>
                <c:pt idx="9">
                  <c:v>613</c:v>
                </c:pt>
                <c:pt idx="10">
                  <c:v>678</c:v>
                </c:pt>
                <c:pt idx="11">
                  <c:v>433</c:v>
                </c:pt>
                <c:pt idx="12">
                  <c:v>442</c:v>
                </c:pt>
                <c:pt idx="13">
                  <c:v>345</c:v>
                </c:pt>
                <c:pt idx="14">
                  <c:v>387</c:v>
                </c:pt>
                <c:pt idx="15">
                  <c:v>290</c:v>
                </c:pt>
                <c:pt idx="16">
                  <c:v>272</c:v>
                </c:pt>
                <c:pt idx="17">
                  <c:v>272</c:v>
                </c:pt>
                <c:pt idx="18">
                  <c:v>265</c:v>
                </c:pt>
                <c:pt idx="19">
                  <c:v>273</c:v>
                </c:pt>
                <c:pt idx="20">
                  <c:v>266</c:v>
                </c:pt>
                <c:pt idx="21">
                  <c:v>251</c:v>
                </c:pt>
                <c:pt idx="22">
                  <c:v>262</c:v>
                </c:pt>
                <c:pt idx="23">
                  <c:v>180</c:v>
                </c:pt>
                <c:pt idx="24">
                  <c:v>217</c:v>
                </c:pt>
                <c:pt idx="25" formatCode="_(* #,##0_);_(* \(#,##0\);_(* &quot;-&quot;_);_(@_)">
                  <c:v>306</c:v>
                </c:pt>
                <c:pt idx="26" formatCode="_(* #,##0_);_(* \(#,##0\);_(* &quot;-&quot;_);_(@_)">
                  <c:v>271</c:v>
                </c:pt>
                <c:pt idx="27" formatCode="General">
                  <c:v>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88-433F-8290-DF9DAC64C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359328"/>
        <c:axId val="200610400"/>
      </c:lineChart>
      <c:catAx>
        <c:axId val="193359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0610400"/>
        <c:crosses val="autoZero"/>
        <c:auto val="1"/>
        <c:lblAlgn val="ctr"/>
        <c:lblOffset val="100"/>
        <c:noMultiLvlLbl val="0"/>
      </c:catAx>
      <c:valAx>
        <c:axId val="200610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b-NO" b="0"/>
                  <a:t>Antall skader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19335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783909619993152"/>
          <c:y val="0.89422427724344444"/>
          <c:w val="0.32216090380006845"/>
          <c:h val="8.973035530646628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/>
              <a:t>F- verdi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'Ark1'!$B$5:$B$32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'Ark1'!$J$5:$J$32</c:f>
              <c:numCache>
                <c:formatCode>0.0</c:formatCode>
                <c:ptCount val="28"/>
                <c:pt idx="0">
                  <c:v>422.11</c:v>
                </c:pt>
                <c:pt idx="1">
                  <c:v>376.22</c:v>
                </c:pt>
                <c:pt idx="2">
                  <c:v>607.72</c:v>
                </c:pt>
                <c:pt idx="3">
                  <c:v>439.1</c:v>
                </c:pt>
                <c:pt idx="4">
                  <c:v>401.37</c:v>
                </c:pt>
                <c:pt idx="5">
                  <c:v>366.95</c:v>
                </c:pt>
                <c:pt idx="6">
                  <c:v>270.52999999999997</c:v>
                </c:pt>
                <c:pt idx="7">
                  <c:v>359.69</c:v>
                </c:pt>
                <c:pt idx="8">
                  <c:v>265.58</c:v>
                </c:pt>
                <c:pt idx="9">
                  <c:v>320.32</c:v>
                </c:pt>
                <c:pt idx="10">
                  <c:v>257.08</c:v>
                </c:pt>
                <c:pt idx="11">
                  <c:v>227.61</c:v>
                </c:pt>
                <c:pt idx="12">
                  <c:v>239.33</c:v>
                </c:pt>
                <c:pt idx="13">
                  <c:v>156.91</c:v>
                </c:pt>
                <c:pt idx="14">
                  <c:v>185.67</c:v>
                </c:pt>
                <c:pt idx="15">
                  <c:v>148.04</c:v>
                </c:pt>
                <c:pt idx="16">
                  <c:v>182.86</c:v>
                </c:pt>
                <c:pt idx="17">
                  <c:v>113.09</c:v>
                </c:pt>
                <c:pt idx="18">
                  <c:v>112.95</c:v>
                </c:pt>
                <c:pt idx="19">
                  <c:v>102.27</c:v>
                </c:pt>
                <c:pt idx="20">
                  <c:v>89.9</c:v>
                </c:pt>
                <c:pt idx="21">
                  <c:v>88.969501774502277</c:v>
                </c:pt>
                <c:pt idx="22">
                  <c:v>111.162173077128</c:v>
                </c:pt>
                <c:pt idx="23">
                  <c:v>57.75</c:v>
                </c:pt>
                <c:pt idx="24">
                  <c:v>105.54</c:v>
                </c:pt>
                <c:pt idx="25" formatCode="_(* #,##0.00_);_(* \(#,##0.00\);_(* &quot;-&quot;??_);_(@_)">
                  <c:v>66.599999999999994</c:v>
                </c:pt>
                <c:pt idx="26" formatCode="_(* #,##0.00_);_(* \(#,##0.00\);_(* &quot;-&quot;??_);_(@_)">
                  <c:v>101.58</c:v>
                </c:pt>
                <c:pt idx="27" formatCode="0.00">
                  <c:v>111.22103845187411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A1-409E-8D9F-434020FBE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7735152"/>
        <c:axId val="387737504"/>
      </c:lineChart>
      <c:catAx>
        <c:axId val="387735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87737504"/>
        <c:crosses val="autoZero"/>
        <c:auto val="1"/>
        <c:lblAlgn val="ctr"/>
        <c:lblOffset val="100"/>
        <c:noMultiLvlLbl val="0"/>
      </c:catAx>
      <c:valAx>
        <c:axId val="38773750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387735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'Ark1'!$K$4</c:f>
              <c:strCache>
                <c:ptCount val="1"/>
                <c:pt idx="0">
                  <c:v>Alvorlighetsgradverdi A-Verdi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'Ark1'!$B$5:$B$32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'Ark1'!$K$5:$K$32</c:f>
              <c:numCache>
                <c:formatCode>0.0</c:formatCode>
                <c:ptCount val="28"/>
                <c:pt idx="0">
                  <c:v>16.38</c:v>
                </c:pt>
                <c:pt idx="1">
                  <c:v>13.38</c:v>
                </c:pt>
                <c:pt idx="2">
                  <c:v>17.87</c:v>
                </c:pt>
                <c:pt idx="3">
                  <c:v>15.92</c:v>
                </c:pt>
                <c:pt idx="4">
                  <c:v>15.74</c:v>
                </c:pt>
                <c:pt idx="5">
                  <c:v>15.65</c:v>
                </c:pt>
                <c:pt idx="6">
                  <c:v>15.83</c:v>
                </c:pt>
                <c:pt idx="7">
                  <c:v>17.59</c:v>
                </c:pt>
                <c:pt idx="8">
                  <c:v>15.95</c:v>
                </c:pt>
                <c:pt idx="9">
                  <c:v>16.71</c:v>
                </c:pt>
                <c:pt idx="10">
                  <c:v>14.24</c:v>
                </c:pt>
                <c:pt idx="11">
                  <c:v>19.579999999999998</c:v>
                </c:pt>
                <c:pt idx="12">
                  <c:v>20.98</c:v>
                </c:pt>
                <c:pt idx="13">
                  <c:v>17.32</c:v>
                </c:pt>
                <c:pt idx="14">
                  <c:v>18.22</c:v>
                </c:pt>
                <c:pt idx="15">
                  <c:v>16.82</c:v>
                </c:pt>
                <c:pt idx="16">
                  <c:v>24.22</c:v>
                </c:pt>
                <c:pt idx="17">
                  <c:v>15.86</c:v>
                </c:pt>
                <c:pt idx="18">
                  <c:v>14.13</c:v>
                </c:pt>
                <c:pt idx="19">
                  <c:v>13.96</c:v>
                </c:pt>
                <c:pt idx="20">
                  <c:v>12.97</c:v>
                </c:pt>
                <c:pt idx="21">
                  <c:v>14.322709163346614</c:v>
                </c:pt>
                <c:pt idx="22">
                  <c:v>18.127862595419799</c:v>
                </c:pt>
                <c:pt idx="23">
                  <c:v>11.44</c:v>
                </c:pt>
                <c:pt idx="24">
                  <c:v>20.420000000000002</c:v>
                </c:pt>
                <c:pt idx="25" formatCode="_(* #,##0.00_);_(* \(#,##0.00\);_(* &quot;-&quot;??_);_(@_)">
                  <c:v>11.02</c:v>
                </c:pt>
                <c:pt idx="26" formatCode="_(* #,##0.00_);_(* \(#,##0.00\);_(* &quot;-&quot;??_);_(@_)">
                  <c:v>16.25</c:v>
                </c:pt>
                <c:pt idx="27" formatCode="0.00">
                  <c:v>20.553278688524589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D0-4E54-B6CE-680466FB2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000136"/>
        <c:axId val="186000528"/>
      </c:lineChart>
      <c:catAx>
        <c:axId val="186000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6000528"/>
        <c:crosses val="autoZero"/>
        <c:auto val="1"/>
        <c:lblAlgn val="ctr"/>
        <c:lblOffset val="100"/>
        <c:noMultiLvlLbl val="0"/>
      </c:catAx>
      <c:valAx>
        <c:axId val="18600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6000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4992582448932"/>
          <c:y val="0.18554425488480605"/>
          <c:w val="0.80451717448362448"/>
          <c:h val="0.60221078016135232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359328"/>
        <c:axId val="200610400"/>
      </c:lineChart>
      <c:catAx>
        <c:axId val="193359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0610400"/>
        <c:crosses val="autoZero"/>
        <c:auto val="1"/>
        <c:lblAlgn val="ctr"/>
        <c:lblOffset val="100"/>
        <c:noMultiLvlLbl val="0"/>
      </c:catAx>
      <c:valAx>
        <c:axId val="200610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b-NO" b="0"/>
                  <a:t>Antall skader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193359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8091462525517643"/>
          <c:w val="0.70315026246719159"/>
          <c:h val="0.65183253135024788"/>
        </c:manualLayout>
      </c:layout>
      <c:lineChart>
        <c:grouping val="standard"/>
        <c:varyColors val="0"/>
        <c:ser>
          <c:idx val="0"/>
          <c:order val="0"/>
          <c:tx>
            <c:strRef>
              <c:f>'Ark1'!$H$4</c:f>
              <c:strCache>
                <c:ptCount val="1"/>
                <c:pt idx="0">
                  <c:v>Hyppighet H-Verdi</c:v>
                </c:pt>
              </c:strCache>
            </c:strRef>
          </c:tx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'Ark1'!$B$5:$B$32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'Ark1'!$H$5:$H$32</c:f>
              <c:numCache>
                <c:formatCode>0.00</c:formatCode>
                <c:ptCount val="28"/>
                <c:pt idx="0">
                  <c:v>25.76</c:v>
                </c:pt>
                <c:pt idx="1">
                  <c:v>28.12</c:v>
                </c:pt>
                <c:pt idx="2">
                  <c:v>34</c:v>
                </c:pt>
                <c:pt idx="3">
                  <c:v>27.58</c:v>
                </c:pt>
                <c:pt idx="4">
                  <c:v>25.5</c:v>
                </c:pt>
                <c:pt idx="5">
                  <c:v>23.45</c:v>
                </c:pt>
                <c:pt idx="6">
                  <c:v>17.09</c:v>
                </c:pt>
                <c:pt idx="7">
                  <c:v>20.45</c:v>
                </c:pt>
                <c:pt idx="8">
                  <c:v>16.649999999999999</c:v>
                </c:pt>
                <c:pt idx="9">
                  <c:v>19.170000000000002</c:v>
                </c:pt>
                <c:pt idx="10">
                  <c:v>18.05</c:v>
                </c:pt>
                <c:pt idx="11">
                  <c:v>11.63</c:v>
                </c:pt>
                <c:pt idx="12">
                  <c:v>11.42</c:v>
                </c:pt>
                <c:pt idx="13">
                  <c:v>9.06</c:v>
                </c:pt>
                <c:pt idx="14">
                  <c:v>10.19</c:v>
                </c:pt>
                <c:pt idx="15">
                  <c:v>8.8000000000000007</c:v>
                </c:pt>
                <c:pt idx="16">
                  <c:v>7.55</c:v>
                </c:pt>
                <c:pt idx="17">
                  <c:v>7.13</c:v>
                </c:pt>
                <c:pt idx="18">
                  <c:v>7.99</c:v>
                </c:pt>
                <c:pt idx="19">
                  <c:v>7.33</c:v>
                </c:pt>
                <c:pt idx="20">
                  <c:v>6.93</c:v>
                </c:pt>
                <c:pt idx="21">
                  <c:v>6.2117788443393804</c:v>
                </c:pt>
                <c:pt idx="22">
                  <c:v>6.1321169272991902</c:v>
                </c:pt>
                <c:pt idx="23">
                  <c:v>5.05</c:v>
                </c:pt>
                <c:pt idx="24">
                  <c:v>5.17</c:v>
                </c:pt>
                <c:pt idx="25" formatCode="_(* #,##0.00_);_(* \(#,##0.00\);_(* &quot;-&quot;??_);_(@_)">
                  <c:v>6.0416643837665216</c:v>
                </c:pt>
                <c:pt idx="26" formatCode="_(* #,##0.00_);_(* \(#,##0.00\);_(* &quot;-&quot;??_);_(@_)">
                  <c:v>6.25</c:v>
                </c:pt>
                <c:pt idx="27">
                  <c:v>5.4113526185956697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CA-4F29-9E64-A52A56343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608440"/>
        <c:axId val="200611184"/>
      </c:lineChart>
      <c:catAx>
        <c:axId val="200608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0611184"/>
        <c:crosses val="autoZero"/>
        <c:auto val="1"/>
        <c:lblAlgn val="ctr"/>
        <c:lblOffset val="100"/>
        <c:noMultiLvlLbl val="0"/>
      </c:catAx>
      <c:valAx>
        <c:axId val="20061118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00608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Andel bedrifter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'Ark1'!$N$4</c:f>
              <c:strCache>
                <c:ptCount val="1"/>
                <c:pt idx="0">
                  <c:v>Andel bedrifter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'Ark1'!$B$5:$B$32</c:f>
              <c:numCache>
                <c:formatCode>General</c:formatCod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numCache>
            </c:numRef>
          </c:cat>
          <c:val>
            <c:numRef>
              <c:f>'Ark1'!$N$5:$N$32</c:f>
              <c:numCache>
                <c:formatCode>0.00</c:formatCode>
                <c:ptCount val="28"/>
                <c:pt idx="0">
                  <c:v>60.67</c:v>
                </c:pt>
                <c:pt idx="1">
                  <c:v>70.75</c:v>
                </c:pt>
                <c:pt idx="2">
                  <c:v>59.67</c:v>
                </c:pt>
                <c:pt idx="3">
                  <c:v>56.16</c:v>
                </c:pt>
                <c:pt idx="4">
                  <c:v>59.55</c:v>
                </c:pt>
                <c:pt idx="5">
                  <c:v>75.459999999999994</c:v>
                </c:pt>
                <c:pt idx="6">
                  <c:v>58.4</c:v>
                </c:pt>
                <c:pt idx="7">
                  <c:v>69.900000000000006</c:v>
                </c:pt>
                <c:pt idx="8">
                  <c:v>68.290000000000006</c:v>
                </c:pt>
                <c:pt idx="9">
                  <c:v>66</c:v>
                </c:pt>
                <c:pt idx="10">
                  <c:v>54.63</c:v>
                </c:pt>
                <c:pt idx="11">
                  <c:v>61</c:v>
                </c:pt>
                <c:pt idx="12">
                  <c:v>59.22</c:v>
                </c:pt>
                <c:pt idx="13">
                  <c:v>59.52</c:v>
                </c:pt>
                <c:pt idx="14">
                  <c:v>48.37</c:v>
                </c:pt>
                <c:pt idx="15">
                  <c:v>43</c:v>
                </c:pt>
                <c:pt idx="16">
                  <c:v>53</c:v>
                </c:pt>
                <c:pt idx="17">
                  <c:v>49.5</c:v>
                </c:pt>
                <c:pt idx="18">
                  <c:v>55.58</c:v>
                </c:pt>
                <c:pt idx="19">
                  <c:v>59.22</c:v>
                </c:pt>
                <c:pt idx="20">
                  <c:v>58.9</c:v>
                </c:pt>
                <c:pt idx="21">
                  <c:v>54.4973544973545</c:v>
                </c:pt>
                <c:pt idx="22">
                  <c:v>49.732620320855617</c:v>
                </c:pt>
                <c:pt idx="23">
                  <c:v>44.396551724137936</c:v>
                </c:pt>
                <c:pt idx="24">
                  <c:v>51.94805194805194</c:v>
                </c:pt>
                <c:pt idx="25" formatCode="_(* #,##0.00_);_(* \(#,##0.00\);_(* &quot;-&quot;??_);_(@_)">
                  <c:v>51.851851851851848</c:v>
                </c:pt>
                <c:pt idx="26" formatCode="_(* #,##0.00_);_(* \(#,##0.00\);_(* &quot;-&quot;??_);_(@_)">
                  <c:v>59.4488188976378</c:v>
                </c:pt>
                <c:pt idx="27">
                  <c:v>60.852713178294572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68-46B3-BD59-C51010BF7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002096"/>
        <c:axId val="204958640"/>
      </c:lineChart>
      <c:catAx>
        <c:axId val="18600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04958640"/>
        <c:crosses val="autoZero"/>
        <c:auto val="1"/>
        <c:lblAlgn val="ctr"/>
        <c:lblOffset val="100"/>
        <c:noMultiLvlLbl val="0"/>
      </c:catAx>
      <c:valAx>
        <c:axId val="20495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600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0.65489</cdr:x>
      <cdr:y>0.23824</cdr:y>
    </cdr:from>
    <cdr:to>
      <cdr:x>0.80608</cdr:x>
      <cdr:y>0.35981</cdr:y>
    </cdr:to>
    <cdr:sp macro="" textlink="">
      <cdr:nvSpPr>
        <cdr:cNvPr id="2" name="TekstSylinder 1">
          <a:extLst xmlns:a="http://schemas.openxmlformats.org/drawingml/2006/main">
            <a:ext uri="{FF2B5EF4-FFF2-40B4-BE49-F238E27FC236}">
              <a16:creationId xmlns:a16="http://schemas.microsoft.com/office/drawing/2014/main" id="{3FEAECCE-89A7-4437-93F1-F93429649D1C}"/>
            </a:ext>
          </a:extLst>
        </cdr:cNvPr>
        <cdr:cNvSpPr txBox="1"/>
      </cdr:nvSpPr>
      <cdr:spPr>
        <a:xfrm xmlns:a="http://schemas.openxmlformats.org/drawingml/2006/main">
          <a:off x="6940628" y="890552"/>
          <a:ext cx="1602396" cy="45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 dirty="0"/>
        </a:p>
      </cdr:txBody>
    </cdr:sp>
  </cdr:relSizeAnchor>
  <cdr:relSizeAnchor xmlns:cdr="http://schemas.openxmlformats.org/drawingml/2006/chartDrawing">
    <cdr:from>
      <cdr:x>0.7198</cdr:x>
      <cdr:y>0.2736</cdr:y>
    </cdr:from>
    <cdr:to>
      <cdr:x>0.80608</cdr:x>
      <cdr:y>0.51822</cdr:y>
    </cdr:to>
    <cdr:sp macro="" textlink="">
      <cdr:nvSpPr>
        <cdr:cNvPr id="3" name="TekstSylinder 2">
          <a:extLst xmlns:a="http://schemas.openxmlformats.org/drawingml/2006/main">
            <a:ext uri="{FF2B5EF4-FFF2-40B4-BE49-F238E27FC236}">
              <a16:creationId xmlns:a16="http://schemas.microsoft.com/office/drawing/2014/main" id="{8B480754-06A1-40B2-B5D8-22BFB28A2F06}"/>
            </a:ext>
          </a:extLst>
        </cdr:cNvPr>
        <cdr:cNvSpPr txBox="1"/>
      </cdr:nvSpPr>
      <cdr:spPr>
        <a:xfrm xmlns:a="http://schemas.openxmlformats.org/drawingml/2006/main">
          <a:off x="7628624" y="102275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2200" dirty="0"/>
            <a:t>2020: 5,37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0.73333</cdr:x>
      <cdr:y>0.32883</cdr:y>
    </cdr:from>
    <cdr:to>
      <cdr:x>0.82258</cdr:x>
      <cdr:y>0.54566</cdr:y>
    </cdr:to>
    <cdr:sp macro="" textlink="">
      <cdr:nvSpPr>
        <cdr:cNvPr id="2" name="TekstSylinder 1">
          <a:extLst xmlns:a="http://schemas.openxmlformats.org/drawingml/2006/main">
            <a:ext uri="{FF2B5EF4-FFF2-40B4-BE49-F238E27FC236}">
              <a16:creationId xmlns:a16="http://schemas.microsoft.com/office/drawing/2014/main" id="{1B0FBDA3-4DB3-40E2-A51B-6230C9E24156}"/>
            </a:ext>
          </a:extLst>
        </cdr:cNvPr>
        <cdr:cNvSpPr txBox="1"/>
      </cdr:nvSpPr>
      <cdr:spPr>
        <a:xfrm xmlns:a="http://schemas.openxmlformats.org/drawingml/2006/main">
          <a:off x="7513505" y="13867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 dirty="0"/>
        </a:p>
      </cdr:txBody>
    </cdr:sp>
  </cdr:relSizeAnchor>
  <cdr:relSizeAnchor xmlns:cdr="http://schemas.openxmlformats.org/drawingml/2006/chartDrawing">
    <cdr:from>
      <cdr:x>0.6957</cdr:x>
      <cdr:y>0.32622</cdr:y>
    </cdr:from>
    <cdr:to>
      <cdr:x>0.84731</cdr:x>
      <cdr:y>0.59008</cdr:y>
    </cdr:to>
    <cdr:sp macro="" textlink="">
      <cdr:nvSpPr>
        <cdr:cNvPr id="3" name="TekstSylinder 2">
          <a:extLst xmlns:a="http://schemas.openxmlformats.org/drawingml/2006/main">
            <a:ext uri="{FF2B5EF4-FFF2-40B4-BE49-F238E27FC236}">
              <a16:creationId xmlns:a16="http://schemas.microsoft.com/office/drawing/2014/main" id="{AD53B490-7463-481D-AE7F-5DF66A7E1074}"/>
            </a:ext>
          </a:extLst>
        </cdr:cNvPr>
        <cdr:cNvSpPr txBox="1"/>
      </cdr:nvSpPr>
      <cdr:spPr>
        <a:xfrm xmlns:a="http://schemas.openxmlformats.org/drawingml/2006/main">
          <a:off x="7127913" y="1375693"/>
          <a:ext cx="1553379" cy="1112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2200" dirty="0"/>
            <a:t>2020: 244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0.59188</cdr:x>
      <cdr:y>0.22042</cdr:y>
    </cdr:from>
    <cdr:to>
      <cdr:x>0.72062</cdr:x>
      <cdr:y>0.45268</cdr:y>
    </cdr:to>
    <cdr:sp macro="" textlink="">
      <cdr:nvSpPr>
        <cdr:cNvPr id="2" name="TekstSylinder 1">
          <a:extLst xmlns:a="http://schemas.openxmlformats.org/drawingml/2006/main">
            <a:ext uri="{FF2B5EF4-FFF2-40B4-BE49-F238E27FC236}">
              <a16:creationId xmlns:a16="http://schemas.microsoft.com/office/drawing/2014/main" id="{BDF1AA3A-4D8C-43AB-9BE9-9D9A252EF7A8}"/>
            </a:ext>
          </a:extLst>
        </cdr:cNvPr>
        <cdr:cNvSpPr txBox="1"/>
      </cdr:nvSpPr>
      <cdr:spPr>
        <a:xfrm xmlns:a="http://schemas.openxmlformats.org/drawingml/2006/main">
          <a:off x="6505804" y="867788"/>
          <a:ext cx="141510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2200" dirty="0"/>
            <a:t>2020: 111,22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0.82087</cdr:x>
      <cdr:y>0.30732</cdr:y>
    </cdr:from>
    <cdr:to>
      <cdr:x>0.90906</cdr:x>
      <cdr:y>0.55463</cdr:y>
    </cdr:to>
    <cdr:sp macro="" textlink="">
      <cdr:nvSpPr>
        <cdr:cNvPr id="2" name="TekstSylinder 1">
          <a:extLst xmlns:a="http://schemas.openxmlformats.org/drawingml/2006/main">
            <a:ext uri="{FF2B5EF4-FFF2-40B4-BE49-F238E27FC236}">
              <a16:creationId xmlns:a16="http://schemas.microsoft.com/office/drawing/2014/main" id="{824A4106-AB8D-40BC-A82D-4334EA68D229}"/>
            </a:ext>
          </a:extLst>
        </cdr:cNvPr>
        <cdr:cNvSpPr txBox="1"/>
      </cdr:nvSpPr>
      <cdr:spPr>
        <a:xfrm xmlns:a="http://schemas.openxmlformats.org/drawingml/2006/main">
          <a:off x="8511018" y="113628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2200" dirty="0"/>
            <a:t>2020: 5,41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BF4A3-F5F9-49FE-9745-045DABC875BF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5EF58-63F4-40DB-A4F0-06AA3C75E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972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9C0AE5-6848-4F85-AD14-C8E9D3DD9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D567CE-5BE3-4FD0-9592-3747843AF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41C315-59F4-4E1E-B1F3-6866E411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AE65F5A-4306-42E2-9B81-6763B31D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A0D22B-BC09-4868-B052-46E1B48A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839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6F45C9-C9FA-46E0-BD40-5B93EC41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F6F714D-B8C7-48B9-A551-BCC5D4602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B3CE50-9607-4DCB-9723-D4C17744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4DBDE7-B22F-45F2-84FB-60194143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614601-CBF0-48D5-B9FD-E42C96C4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385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F60159F-44A8-45DE-A162-304723CD5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FF29A56-479F-4FDC-A779-7077B40A2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90730C-20C6-4307-8934-989CD4AA4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0AB94D-ECE8-414D-A16E-772E3397A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89EC1B-E708-4BBA-8E94-73048139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610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på én linje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99999" y="1035916"/>
            <a:ext cx="10992052" cy="625296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noProof="0" dirty="0"/>
              <a:t>Klikk for å legge til en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9947" y="1941091"/>
            <a:ext cx="10992052" cy="3937308"/>
          </a:xfrm>
        </p:spPr>
        <p:txBody>
          <a:bodyPr/>
          <a:lstStyle/>
          <a:p>
            <a:pPr lvl="0"/>
            <a:r>
              <a:rPr lang="nb-NO" noProof="0"/>
              <a:t>Rediger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600000" y="457496"/>
            <a:ext cx="7920989" cy="3651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99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3531519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legge til</a:t>
            </a:r>
            <a:br>
              <a:rPr lang="nb-NO" dirty="0"/>
            </a:br>
            <a:r>
              <a:rPr lang="nb-NO" dirty="0"/>
              <a:t>en tittel</a:t>
            </a:r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99947" y="2490743"/>
            <a:ext cx="4968000" cy="338817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6623999" y="2490743"/>
            <a:ext cx="4968000" cy="338817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600000" y="457496"/>
            <a:ext cx="7920989" cy="3651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99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1270117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AB3DBC-98D5-476F-B385-47BE4A93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7C2928-EAD7-490C-AA5D-94694070D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B34DEC-B9A7-488B-ADCE-BA867D6C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3BC4EF-9DA5-45F8-AE4E-DFDD82D67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6D1A05-35D8-4420-8610-C7000B92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164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1C5F9-6F2B-4495-B67B-8521950AB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4B43080-519F-4AFC-8568-6AD013E7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B28DD5-097B-4A95-A09E-C7346563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4E425B-D860-4F3F-B0F0-B4801664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024B81-95B2-4C15-B25D-A88542A2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566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175C82-58A9-4F0A-955A-B9F9E2DC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C7F159-99EC-4367-BEB5-DE9485FFF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BBE01B2-F280-4E03-A82F-134395E40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C3EE57-EF72-4129-ABC4-5CB859AA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93F6E02-BF01-4A03-92DA-73695D38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A59D6DF-7CB0-499F-88A4-27EDD355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21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4959D5-3572-4440-81EA-806EE44FA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14C292-2F7A-41AF-8954-8762FBC3C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51B2FC0-C016-4990-8B53-BDAF73E96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EEEA8DC-A002-4B40-B9F8-A30F22969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13BA470-08D1-4E54-A33F-2D606F8E7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E5CE0F9-34A2-467F-B04A-E925973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72F4C61-149A-4E97-9F1B-D8C0652C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D54D5A6-0D37-4744-A721-B05C43A9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584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756D85-4D96-4703-8971-435CD52A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3D2D0E8-DF88-4C13-81D9-694D73D0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4948EF5-3B1B-45B9-BFD1-70756B32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858E7F7-9962-4EDF-8912-D02C8737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565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0DD1510-038C-4B3E-8360-D83AA533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0CFC4F1-6AFD-43FD-BF88-31806CED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7FCA873-BBA3-40C9-89D6-D321EBD11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275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436134-7A89-4351-9EA2-DDE4896D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D2B0CB-D3AE-4DA7-93C9-99581B6AB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96D131B-0CC4-483B-B60F-BD1ECFA18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BEB14B-DCFA-4942-BF72-1AAEBA47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A26E2A-12CD-4723-90CC-58C1BA76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04CC92-8D07-4492-A64F-43A30A30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64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7CEEB1-143C-4294-B111-129D4E57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7DF1982-51B4-4D3B-89B3-F14DC981A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FBBB07-5A69-4344-82A3-CA73117CD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9A1CFF3-D158-4733-B24F-201A05E0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122D92-3F2A-4B7C-A102-66188F1C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33E8755-7A94-42C1-9FFA-A89AD069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259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B889669-A8B3-4865-A53F-E8F070740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41EFB12-8589-4773-9825-1F59F2866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C8C4B4-3DA9-4C72-8EF3-77D59CDBF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62C3-FB06-4FC5-A094-47E7A4A45C16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E77CC2-ECE3-447E-A6FC-B03382317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4233C04-D046-4094-B1FC-48452EF0E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86E3D-A89F-492C-8C51-3EB88960CE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705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mina@eba.no" TargetMode="External"/><Relationship Id="rId2" Type="http://schemas.openxmlformats.org/officeDocument/2006/relationships/hyperlink" Target="mailto:lj@eba.no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4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Bilde 4" descr="Et bilde som inneholder person, innendørs, vegg, mann&#10;&#10;Automatisk generert beskrivelse">
            <a:extLst>
              <a:ext uri="{FF2B5EF4-FFF2-40B4-BE49-F238E27FC236}">
                <a16:creationId xmlns:a16="http://schemas.microsoft.com/office/drawing/2014/main" id="{85F1D32A-389A-4190-881B-5B725A1C14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BE9A7AD3-5FD5-468E-8C67-1020DE41F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7349" y="1200152"/>
            <a:ext cx="6897171" cy="4457696"/>
          </a:xfrm>
        </p:spPr>
        <p:txBody>
          <a:bodyPr anchor="ctr">
            <a:normAutofit/>
          </a:bodyPr>
          <a:lstStyle/>
          <a:p>
            <a:pPr algn="l"/>
            <a:r>
              <a:rPr lang="nb-NO" sz="8000" b="1" dirty="0">
                <a:solidFill>
                  <a:srgbClr val="FFFFFF"/>
                </a:solidFill>
              </a:rPr>
              <a:t>SYKEFRAVÆR 2020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7E9D1ED-C023-4F9C-9F30-51F10F9F4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63" y="1200152"/>
            <a:ext cx="2816535" cy="4457696"/>
          </a:xfrm>
        </p:spPr>
        <p:txBody>
          <a:bodyPr anchor="ctr">
            <a:normAutofit/>
          </a:bodyPr>
          <a:lstStyle/>
          <a:p>
            <a:pPr algn="r"/>
            <a:r>
              <a:rPr lang="nb-NO" sz="2800" b="1" dirty="0">
                <a:solidFill>
                  <a:srgbClr val="FFFFFF"/>
                </a:solidFill>
              </a:rPr>
              <a:t>EBAs HMS-statistikk 2020 </a:t>
            </a:r>
            <a:endParaRPr lang="nb-NO" sz="2800" dirty="0">
              <a:solidFill>
                <a:srgbClr val="FFFFFF"/>
              </a:solidFill>
            </a:endParaRPr>
          </a:p>
          <a:p>
            <a:pPr algn="r"/>
            <a:endParaRPr lang="nb-NO" sz="2800" dirty="0">
              <a:solidFill>
                <a:srgbClr val="FFFF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24D17C8-E9C2-48A4-AA36-D7048A6C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9F21F179-612D-48BC-BF19-BB1A6B747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0" y="209825"/>
            <a:ext cx="2419895" cy="156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03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FAE514-1859-496D-82E3-3E9D65B77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Sykefraværet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9D32273-0381-4822-8AE8-88A1E89F86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/>
              <a:t>Sykefravær 2020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7D32FD4-7E70-4EB4-A91E-D694DB759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702870"/>
              </p:ext>
            </p:extLst>
          </p:nvPr>
        </p:nvGraphicFramePr>
        <p:xfrm>
          <a:off x="892365" y="2084002"/>
          <a:ext cx="10598227" cy="373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170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Antall</a:t>
            </a:r>
            <a:r>
              <a:rPr lang="en-US" dirty="0"/>
              <a:t> </a:t>
            </a:r>
            <a:r>
              <a:rPr lang="nb-NO" dirty="0"/>
              <a:t>personskader</a:t>
            </a:r>
            <a:br>
              <a:rPr lang="en-US" dirty="0"/>
            </a:b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3</a:t>
            </a:fld>
            <a:endParaRPr lang="nb-NO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Sykefravær 2020</a:t>
            </a:r>
            <a:endParaRPr lang="nb-NO" dirty="0"/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0714" y="1940385"/>
          <a:ext cx="10990575" cy="393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Bilde 6" descr="Et bilde som inneholder utklipp&#10;&#10;Automatisk generert beskrivelse">
            <a:extLst>
              <a:ext uri="{FF2B5EF4-FFF2-40B4-BE49-F238E27FC236}">
                <a16:creationId xmlns:a16="http://schemas.microsoft.com/office/drawing/2014/main" id="{DA8C2A90-B456-4992-8C6B-0DD023371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5" y="136525"/>
            <a:ext cx="2076450" cy="1372569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692717"/>
              </p:ext>
            </p:extLst>
          </p:nvPr>
        </p:nvGraphicFramePr>
        <p:xfrm>
          <a:off x="914399" y="1940385"/>
          <a:ext cx="10245687" cy="421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740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DEB3A2-BEE4-4D63-98E2-F4869B2C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F- verdi 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7B70100-4B71-4A81-BBAC-526996EF25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Sykefravær 2020</a:t>
            </a:r>
            <a:endParaRPr lang="nb-NO" dirty="0"/>
          </a:p>
          <a:p>
            <a:endParaRPr lang="nb-NO" dirty="0"/>
          </a:p>
        </p:txBody>
      </p:sp>
      <p:pic>
        <p:nvPicPr>
          <p:cNvPr id="5" name="Bilde 4" descr="Et bilde som inneholder utklipp&#10;&#10;Automatisk generert beskrivelse">
            <a:extLst>
              <a:ext uri="{FF2B5EF4-FFF2-40B4-BE49-F238E27FC236}">
                <a16:creationId xmlns:a16="http://schemas.microsoft.com/office/drawing/2014/main" id="{C660B35F-275D-45B6-BBF1-62E422F37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5" y="136525"/>
            <a:ext cx="2076450" cy="1372569"/>
          </a:xfrm>
          <a:prstGeom prst="rect">
            <a:avLst/>
          </a:prstGeom>
        </p:spPr>
      </p:pic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757117"/>
              </p:ext>
            </p:extLst>
          </p:nvPr>
        </p:nvGraphicFramePr>
        <p:xfrm>
          <a:off x="600075" y="1941513"/>
          <a:ext cx="10991850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28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Alvorlighetsgradverdi A-Verdi</a:t>
            </a:r>
            <a:br>
              <a:rPr lang="en-US" dirty="0"/>
            </a:b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5</a:t>
            </a:fld>
            <a:endParaRPr lang="nb-NO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Sykefravær 2020</a:t>
            </a:r>
            <a:endParaRPr lang="nb-NO" dirty="0"/>
          </a:p>
        </p:txBody>
      </p:sp>
      <p:pic>
        <p:nvPicPr>
          <p:cNvPr id="7" name="Bilde 6" descr="Et bilde som inneholder utklipp&#10;&#10;Automatisk generert beskrivelse">
            <a:extLst>
              <a:ext uri="{FF2B5EF4-FFF2-40B4-BE49-F238E27FC236}">
                <a16:creationId xmlns:a16="http://schemas.microsoft.com/office/drawing/2014/main" id="{7153D6E8-7C83-4AF1-9B01-EDEC515C6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5" y="136525"/>
            <a:ext cx="2076450" cy="1372569"/>
          </a:xfrm>
          <a:prstGeom prst="rect">
            <a:avLst/>
          </a:prstGeom>
        </p:spPr>
      </p:pic>
      <p:graphicFrame>
        <p:nvGraphicFramePr>
          <p:cNvPr id="9" name="Plassholder for innhold 8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0075" y="1941513"/>
          <a:ext cx="10991850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Sylinder 7">
            <a:extLst>
              <a:ext uri="{FF2B5EF4-FFF2-40B4-BE49-F238E27FC236}">
                <a16:creationId xmlns:a16="http://schemas.microsoft.com/office/drawing/2014/main" id="{454269E5-387C-4D58-A1AF-856185617C8E}"/>
              </a:ext>
            </a:extLst>
          </p:cNvPr>
          <p:cNvSpPr txBox="1"/>
          <p:nvPr/>
        </p:nvSpPr>
        <p:spPr>
          <a:xfrm>
            <a:off x="8306718" y="2721166"/>
            <a:ext cx="15359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/>
              <a:t>2020: 20,55</a:t>
            </a:r>
          </a:p>
        </p:txBody>
      </p:sp>
    </p:spTree>
    <p:extLst>
      <p:ext uri="{BB962C8B-B14F-4D97-AF65-F5344CB8AC3E}">
        <p14:creationId xmlns:p14="http://schemas.microsoft.com/office/powerpoint/2010/main" val="8888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Hyppighet H-Verdi</a:t>
            </a:r>
            <a:br>
              <a:rPr lang="en-US" dirty="0"/>
            </a:b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6</a:t>
            </a:fld>
            <a:endParaRPr lang="nb-NO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Sykefravær 2020</a:t>
            </a:r>
            <a:endParaRPr lang="nb-NO" dirty="0"/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0714" y="1940385"/>
          <a:ext cx="10990575" cy="393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Bilde 6" descr="Et bilde som inneholder utklipp&#10;&#10;Automatisk generert beskrivelse">
            <a:extLst>
              <a:ext uri="{FF2B5EF4-FFF2-40B4-BE49-F238E27FC236}">
                <a16:creationId xmlns:a16="http://schemas.microsoft.com/office/drawing/2014/main" id="{DA8C2A90-B456-4992-8C6B-0DD023371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5" y="136525"/>
            <a:ext cx="2076450" cy="1372569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D5CCE03-3D45-448B-BFD5-8656A12CDB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415156"/>
              </p:ext>
            </p:extLst>
          </p:nvPr>
        </p:nvGraphicFramePr>
        <p:xfrm>
          <a:off x="985522" y="2124710"/>
          <a:ext cx="10368278" cy="3697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6401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337792-6A87-4D14-B411-F94F56D73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Andel bedrifter</a:t>
            </a:r>
            <a:br>
              <a:rPr lang="en-US" dirty="0"/>
            </a:b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7F140B1-CF20-4CEA-BD0C-7F672A16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7</a:t>
            </a:fld>
            <a:endParaRPr lang="nb-NO" noProof="0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8746C48-3D04-457D-A07F-179D92920F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Sykefravær 2020	</a:t>
            </a:r>
            <a:endParaRPr lang="nb-NO" dirty="0"/>
          </a:p>
        </p:txBody>
      </p:sp>
      <p:pic>
        <p:nvPicPr>
          <p:cNvPr id="6" name="Bilde 5" descr="Et bilde som inneholder utklipp&#10;&#10;Automatisk generert beskrivelse">
            <a:extLst>
              <a:ext uri="{FF2B5EF4-FFF2-40B4-BE49-F238E27FC236}">
                <a16:creationId xmlns:a16="http://schemas.microsoft.com/office/drawing/2014/main" id="{F3872DB1-36F3-475A-83AC-69F8E08DE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5" y="136525"/>
            <a:ext cx="2076450" cy="1372569"/>
          </a:xfrm>
          <a:prstGeom prst="rect">
            <a:avLst/>
          </a:prstGeom>
        </p:spPr>
      </p:pic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79E3E1C-DD24-4178-84EE-51F47C2F8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206843"/>
              </p:ext>
            </p:extLst>
          </p:nvPr>
        </p:nvGraphicFramePr>
        <p:xfrm>
          <a:off x="1167788" y="2138521"/>
          <a:ext cx="10186011" cy="349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83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9B605464-DAE8-413A-B1AC-97503AD0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 </a:t>
            </a:r>
            <a:r>
              <a:rPr lang="nb-NO" sz="3200" dirty="0"/>
              <a:t>spørsmål</a:t>
            </a:r>
            <a:r>
              <a:rPr lang="en-US" sz="3200" dirty="0"/>
              <a:t> om undersøkelsen ta kontakt med</a:t>
            </a:r>
            <a:r>
              <a:rPr lang="en-US" sz="4000" dirty="0"/>
              <a:t>:</a:t>
            </a:r>
            <a:endParaRPr lang="nb-NO" sz="40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17A8EB-F3FE-40AF-8DA2-D947C6B5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8</a:t>
            </a:fld>
            <a:endParaRPr lang="nb-NO" noProof="0" dirty="0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6A148B0E-5EF2-4A97-B0FA-B09F3A391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758" y="2490743"/>
            <a:ext cx="4966467" cy="338817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b-NO" altLang="nb-NO" sz="3466" dirty="0"/>
              <a:t>Lene Jønsson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b-NO" altLang="nb-NO" sz="2133" dirty="0"/>
              <a:t>Leder HMS og opplæring – EBA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b-NO" altLang="nb-NO" sz="2133" dirty="0"/>
              <a:t>Mobil:    930 96 184	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b-NO" altLang="nb-NO" sz="2133" dirty="0"/>
              <a:t>E-post:   </a:t>
            </a:r>
            <a:r>
              <a:rPr lang="nb-NO" altLang="nb-NO" sz="2133" dirty="0">
                <a:hlinkClick r:id="rId2"/>
              </a:rPr>
              <a:t>lj@eba.no</a:t>
            </a:r>
            <a:r>
              <a:rPr lang="nb-NO" altLang="nb-NO" sz="2133" dirty="0"/>
              <a:t>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nb-NO" altLang="nb-NO" sz="1733" dirty="0"/>
          </a:p>
          <a:p>
            <a:endParaRPr lang="nb-NO" dirty="0"/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432D49DA-3150-44CE-817F-CCD4F3E5616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23836" y="2490743"/>
            <a:ext cx="4966467" cy="33881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b-NO" sz="3466" dirty="0"/>
              <a:t>Samina Siddique</a:t>
            </a:r>
            <a:br>
              <a:rPr lang="nb-NO" sz="3466" dirty="0"/>
            </a:br>
            <a:r>
              <a:rPr lang="nb-NO" sz="2133" dirty="0"/>
              <a:t>Kurs og konferansekoordinator– EBA</a:t>
            </a:r>
            <a:br>
              <a:rPr lang="nb-NO" sz="2133" dirty="0"/>
            </a:br>
            <a:r>
              <a:rPr lang="nb-NO" sz="2133" dirty="0"/>
              <a:t>Mobil:   469 05 007</a:t>
            </a:r>
            <a:br>
              <a:rPr lang="nb-NO" sz="2133" dirty="0"/>
            </a:br>
            <a:r>
              <a:rPr lang="nb-NO" sz="2133" dirty="0"/>
              <a:t>E-post:  </a:t>
            </a:r>
            <a:r>
              <a:rPr lang="nb-NO" sz="2133" dirty="0">
                <a:hlinkClick r:id="rId3"/>
              </a:rPr>
              <a:t>samina@eba.no</a:t>
            </a:r>
            <a:endParaRPr lang="nb-NO" sz="2133" dirty="0"/>
          </a:p>
          <a:p>
            <a:endParaRPr lang="nb-NO" sz="2133" dirty="0"/>
          </a:p>
          <a:p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13CE4656-13E2-4D43-A8A1-46CB3E8784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Sykefravær 2020</a:t>
            </a:r>
            <a:endParaRPr lang="nb-NO" dirty="0"/>
          </a:p>
        </p:txBody>
      </p:sp>
      <p:pic>
        <p:nvPicPr>
          <p:cNvPr id="11" name="Bilde 10" descr="Et bilde som inneholder utklipp&#10;&#10;Automatisk generert beskrivelse">
            <a:extLst>
              <a:ext uri="{FF2B5EF4-FFF2-40B4-BE49-F238E27FC236}">
                <a16:creationId xmlns:a16="http://schemas.microsoft.com/office/drawing/2014/main" id="{A191093D-DC15-48A8-81BE-036BDC6F6D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5" y="136525"/>
            <a:ext cx="2076450" cy="137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2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9119b49b-2cc3-444e-b755-8692f4554da6" ContentTypeId="0x01010024A2C8D6A070534B9CF4AD2589879B1E04015A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sjon - EBA 16-9" ma:contentTypeID="0x01010024A2C8D6A070534B9CF4AD2589879B1E04015A00962BE205D1E4CC4AB72EDE11240BD666" ma:contentTypeVersion="18" ma:contentTypeDescription="Opprett et nytt dokument." ma:contentTypeScope="" ma:versionID="66ab1891404224d8617d725f13a21029">
  <xsd:schema xmlns:xsd="http://www.w3.org/2001/XMLSchema" xmlns:xs="http://www.w3.org/2001/XMLSchema" xmlns:p="http://schemas.microsoft.com/office/2006/metadata/properties" xmlns:ns2="f909def9-6662-4ec9-b2d2-41be86eee7c4" xmlns:ns3="749ab8b6-ff35-4a4f-9f18-9cef83ce6420" xmlns:ns4="f7caea55-9281-421e-9612-41b6556c9feb" targetNamespace="http://schemas.microsoft.com/office/2006/metadata/properties" ma:root="true" ma:fieldsID="a65ae39d9260e9d34143f3709809f0bf" ns2:_="" ns3:_="" ns4:_="">
    <xsd:import namespace="f909def9-6662-4ec9-b2d2-41be86eee7c4"/>
    <xsd:import namespace="749ab8b6-ff35-4a4f-9f18-9cef83ce6420"/>
    <xsd:import namespace="f7caea55-9281-421e-9612-41b6556c9feb"/>
    <xsd:element name="properties">
      <xsd:complexType>
        <xsd:sequence>
          <xsd:element name="documentManagement">
            <xsd:complexType>
              <xsd:all>
                <xsd:element ref="ns2:NHO_DocumentStatus" minOccurs="0"/>
                <xsd:element ref="ns2:NHO_DocumentProperty" minOccurs="0"/>
                <xsd:element ref="ns2:NHO_DocumentDate" minOccurs="0"/>
                <xsd:element ref="ns2:c33924c3673147c88830f2707c1978bc" minOccurs="0"/>
                <xsd:element ref="ns3:TaxCatchAll" minOccurs="0"/>
                <xsd:element ref="ns3:TaxCatchAllLabel" minOccurs="0"/>
                <xsd:element ref="ns2:p8a47c7619634ae9930087b62d76e394" minOccurs="0"/>
                <xsd:element ref="ns3:TaxKeywordTaxHTField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9def9-6662-4ec9-b2d2-41be86eee7c4" elementFormDefault="qualified">
    <xsd:import namespace="http://schemas.microsoft.com/office/2006/documentManagement/types"/>
    <xsd:import namespace="http://schemas.microsoft.com/office/infopath/2007/PartnerControls"/>
    <xsd:element name="NHO_DocumentStatus" ma:index="8" nillable="true" ma:displayName="Status" ma:default="Under behandling" ma:description="Status" ma:format="Dropdown" ma:internalName="NHO_DocumentStatus" ma:readOnly="false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9" nillable="true" ma:displayName="Inn/ut/internt" ma:default="Internt" ma:description="Inn/ut/internt" ma:format="Dropdown" ma:internalName="NHO_DocumentProperty" ma:readOnly="false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10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c33924c3673147c88830f2707c1978bc" ma:index="11" nillable="true" ma:taxonomy="true" ma:internalName="c33924c3673147c88830f2707c1978bc" ma:taxonomyFieldName="NhoMmdCaseWorker" ma:displayName="Saksbehandler" ma:readOnly="false" ma:fieldId="{c33924c3-6731-47c8-8830-f2707c1978bc}" ma:sspId="9119b49b-2cc3-444e-b755-8692f4554da6" ma:termSetId="a75e361f-3881-449b-8e3a-eada1710eb3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15" nillable="true" ma:taxonomy="true" ma:internalName="p8a47c7619634ae9930087b62d76e394" ma:taxonomyFieldName="NHO_OrganisationUnit" ma:displayName="Organisasjonsenhet" ma:readOnly="false" ma:fieldId="{98a47c76-1963-4ae9-9300-87b62d76e394}" ma:sspId="9119b49b-2cc3-444e-b755-8692f4554da6" ma:termSetId="4686cc46-fb62-423b-8caf-c5de8864a4b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RENA_DocumentReference" ma:index="19" nillable="true" ma:displayName="Deres referanse" ma:description="Deres referanse" ma:internalName="ARENA_DocumentReference" ma:readOnly="false">
      <xsd:simpleType>
        <xsd:restriction base="dms:Text"/>
      </xsd:simpleType>
    </xsd:element>
    <xsd:element name="ARENA_DocumentRecipient" ma:index="20" nillable="true" ma:displayName="Mottaker" ma:description="Mottaker" ma:internalName="ARENA_DocumentRecipient" ma:readOnly="false">
      <xsd:simpleType>
        <xsd:restriction base="dms:Text"/>
      </xsd:simpleType>
    </xsd:element>
    <xsd:element name="ARENA_DocumentSender" ma:index="21" nillable="true" ma:displayName="Avsender" ma:description="Avsender" ma:internalName="ARENA_DocumentSend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ab8b6-ff35-4a4f-9f18-9cef83ce642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description="" ma:hidden="true" ma:list="{914c2b47-e63b-4c66-aa0a-829be4470dd3}" ma:internalName="TaxCatchAll" ma:showField="CatchAllData" ma:web="f7caea55-9281-421e-9612-41b6556c9f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914c2b47-e63b-4c66-aa0a-829be4470dd3}" ma:internalName="TaxCatchAllLabel" ma:readOnly="true" ma:showField="CatchAllDataLabel" ma:web="f7caea55-9281-421e-9612-41b6556c9f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7" nillable="true" ma:taxonomy="true" ma:internalName="TaxKeywordTaxHTField" ma:taxonomyFieldName="TaxKeyword" ma:displayName="Organisasjonsnøkkelord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ea55-9281-421e-9612-41b6556c9feb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3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Fast ID" ma:description="Behold IDen ved tilleggin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Property xmlns="f909def9-6662-4ec9-b2d2-41be86eee7c4">Internt</NHO_DocumentProperty>
    <ARENA_DocumentReference xmlns="f909def9-6662-4ec9-b2d2-41be86eee7c4" xsi:nil="true"/>
    <NHO_DocumentDate xmlns="f909def9-6662-4ec9-b2d2-41be86eee7c4" xsi:nil="true"/>
    <p8a47c7619634ae9930087b62d76e394 xmlns="f909def9-6662-4ec9-b2d2-41be86eee7c4">
      <Terms xmlns="http://schemas.microsoft.com/office/infopath/2007/PartnerControls"/>
    </p8a47c7619634ae9930087b62d76e394>
    <TaxCatchAll xmlns="749ab8b6-ff35-4a4f-9f18-9cef83ce6420"/>
    <ARENA_DocumentRecipient xmlns="f909def9-6662-4ec9-b2d2-41be86eee7c4" xsi:nil="true"/>
    <TaxKeywordTaxHTField xmlns="749ab8b6-ff35-4a4f-9f18-9cef83ce6420">
      <Terms xmlns="http://schemas.microsoft.com/office/infopath/2007/PartnerControls"/>
    </TaxKeywordTaxHTField>
    <ARENA_DocumentSender xmlns="f909def9-6662-4ec9-b2d2-41be86eee7c4" xsi:nil="true"/>
    <NHO_DocumentStatus xmlns="f909def9-6662-4ec9-b2d2-41be86eee7c4">Under behandling</NHO_DocumentStatus>
    <c33924c3673147c88830f2707c1978bc xmlns="f909def9-6662-4ec9-b2d2-41be86eee7c4">
      <Terms xmlns="http://schemas.microsoft.com/office/infopath/2007/PartnerControls"/>
    </c33924c3673147c88830f2707c1978bc>
    <_dlc_DocId xmlns="f7caea55-9281-421e-9612-41b6556c9feb">EBA01-1988030239-57809</_dlc_DocId>
    <_dlc_DocIdUrl xmlns="f7caea55-9281-421e-9612-41b6556c9feb">
      <Url>https://nhosp.sharepoint.com/sites/EBA/_layouts/15/DocIdRedir.aspx?ID=EBA01-1988030239-57809</Url>
      <Description>EBA01-1988030239-57809</Description>
    </_dlc_DocIdUrl>
  </documentManagement>
</p:propertie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2A617D-DA51-480E-A5F0-F0D8163CC5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6E66A2C-25D9-4AD9-8AF9-013F5211B07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B9E99F0-D91D-41BF-9467-AF60635E073C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1464E9F8-34BD-4315-B039-67CC1D6CE4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9def9-6662-4ec9-b2d2-41be86eee7c4"/>
    <ds:schemaRef ds:uri="749ab8b6-ff35-4a4f-9f18-9cef83ce6420"/>
    <ds:schemaRef ds:uri="f7caea55-9281-421e-9612-41b6556c9f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A3DF789-903C-47A8-BE32-1E88B392D35F}">
  <ds:schemaRefs>
    <ds:schemaRef ds:uri="http://schemas.microsoft.com/office/2006/metadata/properties"/>
    <ds:schemaRef ds:uri="f7caea55-9281-421e-9612-41b6556c9feb"/>
    <ds:schemaRef ds:uri="f909def9-6662-4ec9-b2d2-41be86eee7c4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49ab8b6-ff35-4a4f-9f18-9cef83ce6420"/>
    <ds:schemaRef ds:uri="http://www.w3.org/XML/1998/namespace"/>
  </ds:schemaRefs>
</ds:datastoreItem>
</file>

<file path=customXml/itemProps6.xml><?xml version="1.0" encoding="utf-8"?>
<ds:datastoreItem xmlns:ds="http://schemas.openxmlformats.org/officeDocument/2006/customXml" ds:itemID="{0852ED66-98C2-4C17-830E-EB4FC6DD9F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SYKEFRAVÆR 2020 </vt:lpstr>
      <vt:lpstr>Sykefraværet</vt:lpstr>
      <vt:lpstr>Antall personskader </vt:lpstr>
      <vt:lpstr>F- verdi </vt:lpstr>
      <vt:lpstr>Alvorlighetsgradverdi A-Verdi </vt:lpstr>
      <vt:lpstr>Hyppighet H-Verdi </vt:lpstr>
      <vt:lpstr>Andel bedrifter </vt:lpstr>
      <vt:lpstr>For spørsmål om undersøkelsen ta kontakt med: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SYKEFRAVÆR 2018</dc:title>
  <dc:creator>Eline Navrestad</dc:creator>
  <cp:lastModifiedBy>Eline</cp:lastModifiedBy>
  <cp:revision>5</cp:revision>
  <dcterms:created xsi:type="dcterms:W3CDTF">2019-02-15T15:10:36Z</dcterms:created>
  <dcterms:modified xsi:type="dcterms:W3CDTF">2021-03-24T08:49:56Z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0x01010024A2C8D6A070534B9CF4AD2589879B1E04015A00962BE205D1E4CC4AB72EDE11240BD666</vt:lpwstr>
  </property>
  <property fmtid="{D5CDD505-2E9C-101B-9397-08002B2CF9AE}" pid="3" name="TaxKeyword">
    <vt:lpwstr/>
  </property>
  <property fmtid="{D5CDD505-2E9C-101B-9397-08002B2CF9AE}" pid="4" name="AuthorIds_UIVersion_1">
    <vt:lpwstr>22</vt:lpwstr>
  </property>
  <property fmtid="{D5CDD505-2E9C-101B-9397-08002B2CF9AE}" pid="5" name="NhoMmdCaseWorker">
    <vt:lpwstr/>
  </property>
  <property fmtid="{D5CDD505-2E9C-101B-9397-08002B2CF9AE}" pid="6" name="NHO_OrganisationUnit">
    <vt:lpwstr/>
  </property>
  <property fmtid="{D5CDD505-2E9C-101B-9397-08002B2CF9AE}" pid="7" name="_dlc_DocIdItemGuid">
    <vt:lpwstr>c70d4427-b36c-4a5f-aab3-f319a12427e7</vt:lpwstr>
  </property>
</Properties>
</file>