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8"/>
  </p:notesMasterIdLst>
  <p:handoutMasterIdLst>
    <p:handoutMasterId r:id="rId9"/>
  </p:handoutMasterIdLst>
  <p:sldIdLst>
    <p:sldId id="256" r:id="rId6"/>
    <p:sldId id="280" r:id="rId7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5565" autoAdjust="0"/>
  </p:normalViewPr>
  <p:slideViewPr>
    <p:cSldViewPr snapToGrid="0" snapToObjects="1">
      <p:cViewPr varScale="1">
        <p:scale>
          <a:sx n="105" d="100"/>
          <a:sy n="105" d="100"/>
        </p:scale>
        <p:origin x="1830" y="108"/>
      </p:cViewPr>
      <p:guideLst>
        <p:guide orient="horz" pos="1275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00B1-04F2-944E-9216-97B22EBBABC6}" type="datetime1">
              <a:rPr lang="nb-NO" smtClean="0"/>
              <a:t>07.01.2020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678FF-7439-CE4C-B89E-CA3302AC3B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163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B5CA4-F9C3-4743-B583-7E7F4721B023}" type="datetime1">
              <a:rPr lang="nb-NO" smtClean="0"/>
              <a:t>07.01.2020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BF819-CD94-7D44-8854-77558DA8EB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8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386369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8960" y="1916046"/>
            <a:ext cx="7271337" cy="1632738"/>
          </a:xfrm>
        </p:spPr>
        <p:txBody>
          <a:bodyPr anchor="b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Tittel på presentasjonen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0"/>
          </p:nvPr>
        </p:nvSpPr>
        <p:spPr>
          <a:xfrm>
            <a:off x="548960" y="3840661"/>
            <a:ext cx="7140575" cy="766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Rektangel 5"/>
          <p:cNvSpPr/>
          <p:nvPr/>
        </p:nvSpPr>
        <p:spPr>
          <a:xfrm>
            <a:off x="0" y="0"/>
            <a:ext cx="1959429" cy="1811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79" y="1811383"/>
            <a:ext cx="3225064" cy="2719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7487069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600200"/>
            <a:ext cx="8230783" cy="435769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49846" y="6276899"/>
            <a:ext cx="755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62E7BCCD-144D-2C4B-89B7-8228F37C6C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283668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5379861"/>
            <a:ext cx="9144000" cy="148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3"/>
          <p:cNvSpPr/>
          <p:nvPr userDrawn="1"/>
        </p:nvSpPr>
        <p:spPr>
          <a:xfrm>
            <a:off x="0" y="5385152"/>
            <a:ext cx="6242438" cy="1496884"/>
          </a:xfrm>
          <a:custGeom>
            <a:avLst/>
            <a:gdLst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6255950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957389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693908 w 6255950"/>
              <a:gd name="connsiteY2" fmla="*/ 806820 h 811652"/>
              <a:gd name="connsiteX3" fmla="*/ 0 w 6255950"/>
              <a:gd name="connsiteY3" fmla="*/ 811652 h 811652"/>
              <a:gd name="connsiteX4" fmla="*/ 0 w 6255950"/>
              <a:gd name="connsiteY4" fmla="*/ 0 h 81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5950" h="811652">
                <a:moveTo>
                  <a:pt x="0" y="0"/>
                </a:moveTo>
                <a:lnTo>
                  <a:pt x="6255950" y="0"/>
                </a:lnTo>
                <a:lnTo>
                  <a:pt x="5693908" y="806820"/>
                </a:lnTo>
                <a:lnTo>
                  <a:pt x="0" y="81165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Rektangel 3"/>
          <p:cNvSpPr/>
          <p:nvPr userDrawn="1"/>
        </p:nvSpPr>
        <p:spPr>
          <a:xfrm rot="10800000">
            <a:off x="6068376" y="5379860"/>
            <a:ext cx="3079235" cy="1496884"/>
          </a:xfrm>
          <a:custGeom>
            <a:avLst/>
            <a:gdLst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6255950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957389 w 6255950"/>
              <a:gd name="connsiteY2" fmla="*/ 811652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11652"/>
              <a:gd name="connsiteX1" fmla="*/ 6255950 w 6255950"/>
              <a:gd name="connsiteY1" fmla="*/ 0 h 811652"/>
              <a:gd name="connsiteX2" fmla="*/ 5693908 w 6255950"/>
              <a:gd name="connsiteY2" fmla="*/ 806820 h 811652"/>
              <a:gd name="connsiteX3" fmla="*/ 0 w 6255950"/>
              <a:gd name="connsiteY3" fmla="*/ 811652 h 811652"/>
              <a:gd name="connsiteX4" fmla="*/ 0 w 6255950"/>
              <a:gd name="connsiteY4" fmla="*/ 0 h 811652"/>
              <a:gd name="connsiteX0" fmla="*/ 0 w 6255950"/>
              <a:gd name="connsiteY0" fmla="*/ 0 h 809111"/>
              <a:gd name="connsiteX1" fmla="*/ 6255950 w 6255950"/>
              <a:gd name="connsiteY1" fmla="*/ 0 h 809111"/>
              <a:gd name="connsiteX2" fmla="*/ 5693908 w 6255950"/>
              <a:gd name="connsiteY2" fmla="*/ 806820 h 809111"/>
              <a:gd name="connsiteX3" fmla="*/ 3170050 w 6255950"/>
              <a:gd name="connsiteY3" fmla="*/ 809111 h 809111"/>
              <a:gd name="connsiteX4" fmla="*/ 0 w 6255950"/>
              <a:gd name="connsiteY4" fmla="*/ 0 h 809111"/>
              <a:gd name="connsiteX0" fmla="*/ 0 w 3085900"/>
              <a:gd name="connsiteY0" fmla="*/ 0 h 811652"/>
              <a:gd name="connsiteX1" fmla="*/ 3085900 w 3085900"/>
              <a:gd name="connsiteY1" fmla="*/ 2541 h 811652"/>
              <a:gd name="connsiteX2" fmla="*/ 2523858 w 3085900"/>
              <a:gd name="connsiteY2" fmla="*/ 809361 h 811652"/>
              <a:gd name="connsiteX3" fmla="*/ 0 w 3085900"/>
              <a:gd name="connsiteY3" fmla="*/ 811652 h 811652"/>
              <a:gd name="connsiteX4" fmla="*/ 0 w 3085900"/>
              <a:gd name="connsiteY4" fmla="*/ 0 h 81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5900" h="811652">
                <a:moveTo>
                  <a:pt x="0" y="0"/>
                </a:moveTo>
                <a:lnTo>
                  <a:pt x="3085900" y="2541"/>
                </a:lnTo>
                <a:lnTo>
                  <a:pt x="2523858" y="809361"/>
                </a:lnTo>
                <a:lnTo>
                  <a:pt x="0" y="811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8960" y="1820486"/>
            <a:ext cx="4588305" cy="2294313"/>
          </a:xfrm>
        </p:spPr>
        <p:txBody>
          <a:bodyPr anchor="b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Tittel på presentasjonen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" y="6422301"/>
            <a:ext cx="84549" cy="10406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583564" y="6306411"/>
            <a:ext cx="1907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i="0" dirty="0">
                <a:solidFill>
                  <a:schemeClr val="bg1"/>
                </a:solidFill>
                <a:latin typeface="Arial"/>
                <a:cs typeface="Arial"/>
              </a:rPr>
              <a:t>www.eba.no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28238" y="6239388"/>
            <a:ext cx="170017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49CCF51-B83D-7E49-9A61-D8655E5280D1}" type="datetime1">
              <a:rPr lang="nb-NO" smtClean="0"/>
              <a:pPr/>
              <a:t>07.01.2020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793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12883"/>
            <a:ext cx="4038600" cy="40658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12883"/>
            <a:ext cx="4038600" cy="40658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049846" y="6276899"/>
            <a:ext cx="755094" cy="365125"/>
          </a:xfrm>
          <a:prstGeom prst="rect">
            <a:avLst/>
          </a:prstGeom>
        </p:spPr>
        <p:txBody>
          <a:bodyPr/>
          <a:lstStyle/>
          <a:p>
            <a:fld id="{62E7BCCD-144D-2C4B-89B7-8228F37C6C0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>
          <a:xfrm>
            <a:off x="457200" y="1450427"/>
            <a:ext cx="4038600" cy="29478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4"/>
          </p:nvPr>
        </p:nvSpPr>
        <p:spPr>
          <a:xfrm>
            <a:off x="4648200" y="1450427"/>
            <a:ext cx="4038600" cy="29478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8056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15310271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06769" y="430943"/>
            <a:ext cx="6253023" cy="63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59429"/>
            <a:ext cx="8229600" cy="390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8" y="272075"/>
            <a:ext cx="747598" cy="1145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Bilde 7"/>
          <p:cNvPicPr>
            <a:picLocks/>
          </p:cNvPicPr>
          <p:nvPr/>
        </p:nvPicPr>
        <p:blipFill rotWithShape="1">
          <a:blip r:embed="rId12"/>
          <a:srcRect r="6441"/>
          <a:stretch/>
        </p:blipFill>
        <p:spPr>
          <a:xfrm>
            <a:off x="8039" y="6685086"/>
            <a:ext cx="9145108" cy="18000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8040" y="6658429"/>
            <a:ext cx="9135961" cy="36000"/>
          </a:xfrm>
          <a:prstGeom prst="rect">
            <a:avLst/>
          </a:prstGeom>
          <a:solidFill>
            <a:srgbClr val="ED8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2"/>
          </a:p>
        </p:txBody>
      </p:sp>
    </p:spTree>
    <p:extLst>
      <p:ext uri="{BB962C8B-B14F-4D97-AF65-F5344CB8AC3E}">
        <p14:creationId xmlns:p14="http://schemas.microsoft.com/office/powerpoint/2010/main" val="129082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/>
  <p:txStyles>
    <p:titleStyle>
      <a:lvl1pPr algn="l" defTabSz="422041" rtl="0" eaLnBrk="1" latinLnBrk="0" hangingPunct="1">
        <a:spcBef>
          <a:spcPct val="0"/>
        </a:spcBef>
        <a:buNone/>
        <a:defRPr sz="3692" b="0" i="0" kern="1200">
          <a:solidFill>
            <a:srgbClr val="7F7F7F"/>
          </a:solidFill>
          <a:latin typeface="Arial"/>
          <a:ea typeface="+mj-ea"/>
          <a:cs typeface="Arial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215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17" indent="-263776" algn="l" defTabSz="422041" rtl="0" eaLnBrk="1" latinLnBrk="0" hangingPunct="1">
        <a:spcBef>
          <a:spcPct val="20000"/>
        </a:spcBef>
        <a:buClr>
          <a:schemeClr val="accent6"/>
        </a:buClr>
        <a:buFont typeface="Arial"/>
        <a:buChar char="–"/>
        <a:defRPr sz="1662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1477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292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688165" indent="0" algn="l" defTabSz="422041" rtl="0" eaLnBrk="1" latinLnBrk="0" hangingPunct="1">
        <a:spcBef>
          <a:spcPct val="20000"/>
        </a:spcBef>
        <a:buFont typeface="Arial"/>
        <a:buNone/>
        <a:defRPr sz="1108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Et felles løft fra alle parter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Beslutningsgrunnlag til bruk for bedriften:</a:t>
            </a:r>
          </a:p>
          <a:p>
            <a:r>
              <a:rPr lang="nb-NO" dirty="0"/>
              <a:t>Skal vi si ja eller nei?</a:t>
            </a:r>
          </a:p>
        </p:txBody>
      </p:sp>
    </p:spTree>
    <p:extLst>
      <p:ext uri="{BB962C8B-B14F-4D97-AF65-F5344CB8AC3E}">
        <p14:creationId xmlns:p14="http://schemas.microsoft.com/office/powerpoint/2010/main" val="180463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590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/>
          <p:cNvSpPr/>
          <p:nvPr/>
        </p:nvSpPr>
        <p:spPr>
          <a:xfrm>
            <a:off x="0" y="3121891"/>
            <a:ext cx="9144000" cy="3519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 hjelp i diskusjonen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3755929"/>
            <a:ext cx="4038600" cy="2811658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Vi vil få færre skader og en bedre HMS-situasjon, dermed er det lønnsomt </a:t>
            </a:r>
          </a:p>
          <a:p>
            <a:r>
              <a:rPr lang="nb-NO" dirty="0"/>
              <a:t>Dette gjelder </a:t>
            </a:r>
            <a:r>
              <a:rPr lang="nb-NO" b="1" dirty="0"/>
              <a:t>hele</a:t>
            </a:r>
            <a:r>
              <a:rPr lang="nb-NO" dirty="0"/>
              <a:t> næringen, ikke bare oss</a:t>
            </a:r>
          </a:p>
          <a:p>
            <a:r>
              <a:rPr lang="nb-NO" dirty="0"/>
              <a:t>Fin markedsføring av et viktig område</a:t>
            </a:r>
          </a:p>
          <a:p>
            <a:r>
              <a:rPr lang="nb-NO" dirty="0"/>
              <a:t>Kan engasjere medarbeiderne og få til et løft</a:t>
            </a:r>
          </a:p>
          <a:p>
            <a:r>
              <a:rPr lang="nb-NO" dirty="0"/>
              <a:t>Dette kan brukes mot kunder/byggherrer som markedsføring og en ekstra hjelp i prosjektgjennomføringen</a:t>
            </a:r>
          </a:p>
          <a:p>
            <a:r>
              <a:rPr lang="nb-NO" dirty="0"/>
              <a:t>Det er gratis</a:t>
            </a:r>
          </a:p>
          <a:p>
            <a:r>
              <a:rPr lang="nb-NO" dirty="0"/>
              <a:t>Kan inngå i det vanlige HMS-arbeidet</a:t>
            </a:r>
          </a:p>
        </p:txBody>
      </p:sp>
      <p:sp>
        <p:nvSpPr>
          <p:cNvPr id="15" name="Plassholder for innhold 14"/>
          <p:cNvSpPr>
            <a:spLocks noGrp="1"/>
          </p:cNvSpPr>
          <p:nvPr>
            <p:ph sz="half" idx="2"/>
          </p:nvPr>
        </p:nvSpPr>
        <p:spPr>
          <a:xfrm>
            <a:off x="4648200" y="3755929"/>
            <a:ext cx="4038600" cy="2811658"/>
          </a:xfrm>
        </p:spPr>
        <p:txBody>
          <a:bodyPr>
            <a:normAutofit/>
          </a:bodyPr>
          <a:lstStyle/>
          <a:p>
            <a:r>
              <a:rPr lang="nb-NO" sz="1500" dirty="0"/>
              <a:t>Krever at charteret følges opp gjennom noen handlinger og med oppfølging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57200" y="3334647"/>
            <a:ext cx="4038600" cy="294783"/>
          </a:xfrm>
        </p:spPr>
        <p:txBody>
          <a:bodyPr/>
          <a:lstStyle/>
          <a:p>
            <a:r>
              <a:rPr lang="nb-NO" sz="2400" dirty="0"/>
              <a:t>Fordeler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4648200" y="3334647"/>
            <a:ext cx="4038600" cy="294783"/>
          </a:xfrm>
        </p:spPr>
        <p:txBody>
          <a:bodyPr/>
          <a:lstStyle/>
          <a:p>
            <a:r>
              <a:rPr lang="nb-NO" sz="2400" dirty="0"/>
              <a:t>Ulemper</a:t>
            </a: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87438"/>
              </p:ext>
            </p:extLst>
          </p:nvPr>
        </p:nvGraphicFramePr>
        <p:xfrm>
          <a:off x="1098255" y="1410129"/>
          <a:ext cx="6947490" cy="157451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1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817">
                <a:tc rowSpan="5"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Hvordan står det til hos oss: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Punkt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Bra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Midt på treet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Ikke bra nok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41">
                <a:tc vMerge="1"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Antall, omfang og typer skader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041">
                <a:tc vMerge="1"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Ryddighet og orden: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37">
                <a:tc vMerge="1"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Bruk og tilgjengelighet av verneutstyr: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337">
                <a:tc vMerge="1"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Holdninger til HMS: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843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BA_pptmal-v7">
  <a:themeElements>
    <a:clrScheme name="Egendefinert 5">
      <a:dk1>
        <a:sysClr val="windowText" lastClr="000000"/>
      </a:dk1>
      <a:lt1>
        <a:sysClr val="window" lastClr="FFFFFF"/>
      </a:lt1>
      <a:dk2>
        <a:srgbClr val="00395B"/>
      </a:dk2>
      <a:lt2>
        <a:srgbClr val="EEECE1"/>
      </a:lt2>
      <a:accent1>
        <a:srgbClr val="3C3C3B"/>
      </a:accent1>
      <a:accent2>
        <a:srgbClr val="C0504D"/>
      </a:accent2>
      <a:accent3>
        <a:srgbClr val="ED8113"/>
      </a:accent3>
      <a:accent4>
        <a:srgbClr val="00395B"/>
      </a:accent4>
      <a:accent5>
        <a:srgbClr val="006A9F"/>
      </a:accent5>
      <a:accent6>
        <a:srgbClr val="ED811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14C5928DF0044B31973DEF3F43DAF" ma:contentTypeVersion="10" ma:contentTypeDescription="Create a new document." ma:contentTypeScope="" ma:versionID="c210a96b62846fb56ef8f72cbe6cc252">
  <xsd:schema xmlns:xsd="http://www.w3.org/2001/XMLSchema" xmlns:xs="http://www.w3.org/2001/XMLSchema" xmlns:p="http://schemas.microsoft.com/office/2006/metadata/properties" xmlns:ns3="68aa084e-1f1f-4628-b66e-16c84fafc760" targetNamespace="http://schemas.microsoft.com/office/2006/metadata/properties" ma:root="true" ma:fieldsID="373406e63cb6db1930d894616f34b092" ns3:_="">
    <xsd:import namespace="68aa084e-1f1f-4628-b66e-16c84fafc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a084e-1f1f-4628-b66e-16c84fafc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B418A9F6-183E-4B74-B993-E57D147A0E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EB59D-4974-4027-A6B5-84150A7F154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8aa084e-1f1f-4628-b66e-16c84fafc76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A48962-C7B2-4526-BDB3-531D87DBD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aa084e-1f1f-4628-b66e-16c84fafc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E870E5E-EE33-4AA5-9671-1CAC751DBD3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1_ForklaringCharter</Template>
  <TotalTime>739</TotalTime>
  <Words>131</Words>
  <Application>Microsoft Office PowerPoint</Application>
  <PresentationFormat>Skjermfremvisning (4:3)</PresentationFormat>
  <Paragraphs>23</Paragraphs>
  <Slides>2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EBA_pptmal-v7</vt:lpstr>
      <vt:lpstr>think-cell Slide</vt:lpstr>
      <vt:lpstr>Et felles løft fra alle parter</vt:lpstr>
      <vt:lpstr>Til hjelp i diskusjonen</vt:lpstr>
    </vt:vector>
  </TitlesOfParts>
  <Company>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Sandvik</dc:creator>
  <cp:lastModifiedBy>Eline Navrestad</cp:lastModifiedBy>
  <cp:revision>64</cp:revision>
  <cp:lastPrinted>2015-06-10T08:32:01Z</cp:lastPrinted>
  <dcterms:created xsi:type="dcterms:W3CDTF">2015-05-06T10:56:37Z</dcterms:created>
  <dcterms:modified xsi:type="dcterms:W3CDTF">2020-01-07T11:14:13Z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0x01010082714C5928DF0044B31973DEF3F43DAF</vt:lpwstr>
  </property>
  <property fmtid="{D5CDD505-2E9C-101B-9397-08002B2CF9AE}" pid="3" name="TaxKeyword">
    <vt:lpwstr/>
  </property>
  <property fmtid="{D5CDD505-2E9C-101B-9397-08002B2CF9AE}" pid="4" name="NhoMmdCaseWorker">
    <vt:lpwstr>396;#Lene Jønsson|2a94d296-0649-4c01-8f7e-958221ddcd42</vt:lpwstr>
  </property>
  <property fmtid="{D5CDD505-2E9C-101B-9397-08002B2CF9AE}" pid="5" name="NHO_OrganisationUnit">
    <vt:lpwstr>677;#EBA|5d5ac971-3312-43c7-aa95-3571d2adbf74</vt:lpwstr>
  </property>
  <property fmtid="{D5CDD505-2E9C-101B-9397-08002B2CF9AE}" pid="6" name="_dlc_DocIdItemGuid">
    <vt:lpwstr>9c4d348f-0b2a-4003-98ee-eccfafc38a15</vt:lpwstr>
  </property>
</Properties>
</file>