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</p:sldMasterIdLst>
  <p:notesMasterIdLst>
    <p:notesMasterId r:id="rId15"/>
  </p:notesMasterIdLst>
  <p:sldIdLst>
    <p:sldId id="257" r:id="rId9"/>
    <p:sldId id="258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5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  <a:effectLst/>
          </c:spPr>
          <c:cat>
            <c:strRef>
              <c:f>'Ark1'!$A$2:$A$13</c:f>
              <c:strCache>
                <c:ptCount val="12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E-4481-B231-0523F293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00456D"/>
            </a:solidFill>
            <a:ln w="12700">
              <a:solidFill>
                <a:schemeClr val="bg1"/>
              </a:solidFill>
            </a:ln>
            <a:effectLst/>
          </c:spPr>
          <c:cat>
            <c:strRef>
              <c:f>'Ark1'!$A$2:$A$13</c:f>
              <c:strCache>
                <c:ptCount val="12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8-45F0-B5CC-19AB25D7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  <a:effectLst/>
          </c:spPr>
          <c:cat>
            <c:strRef>
              <c:f>'Ark1'!$A$2:$A$13</c:f>
              <c:strCache>
                <c:ptCount val="12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E-4481-B231-0523F293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00456D"/>
            </a:solidFill>
            <a:ln w="12700">
              <a:solidFill>
                <a:schemeClr val="bg1"/>
              </a:solidFill>
            </a:ln>
            <a:effectLst/>
          </c:spPr>
          <c:cat>
            <c:strRef>
              <c:f>'Ark1'!$A$2:$A$13</c:f>
              <c:strCache>
                <c:ptCount val="12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8-45F0-B5CC-19AB25D7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CC25B-FEBF-4E34-A350-5891DE5E2AA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51F7C67-3116-4938-8349-98E72832B04E}">
      <dgm:prSet phldrT="[Tekst]" custT="1"/>
      <dgm:spPr>
        <a:xfrm>
          <a:off x="1814919" y="0"/>
          <a:ext cx="1671016" cy="167101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b-NO" sz="10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D54FDEB-8CB0-4390-A101-8F5985A24296}" type="parTrans" cxnId="{0FD7CEFB-EB83-469E-A31E-E56943159BDA}">
      <dgm:prSet/>
      <dgm:spPr/>
      <dgm:t>
        <a:bodyPr/>
        <a:lstStyle/>
        <a:p>
          <a:endParaRPr lang="nb-NO"/>
        </a:p>
      </dgm:t>
    </dgm:pt>
    <dgm:pt modelId="{71620111-DEF3-4B7D-B6E5-B6C3EEC74683}" type="sibTrans" cxnId="{0FD7CEFB-EB83-469E-A31E-E56943159BDA}">
      <dgm:prSet/>
      <dgm:spPr/>
      <dgm:t>
        <a:bodyPr/>
        <a:lstStyle/>
        <a:p>
          <a:endParaRPr lang="nb-NO"/>
        </a:p>
      </dgm:t>
    </dgm:pt>
    <dgm:pt modelId="{92518427-E1EE-4079-BEF7-80115C348FDA}">
      <dgm:prSet phldrT="[Tekst]" custT="1"/>
      <dgm:spPr>
        <a:xfrm>
          <a:off x="972928" y="1671016"/>
          <a:ext cx="1671016" cy="167101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b-NO" sz="8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DEA799E2-2D31-448A-947E-6815CAF9C409}" type="parTrans" cxnId="{42D42007-53F0-41E3-B196-C2D7C8D26DB4}">
      <dgm:prSet/>
      <dgm:spPr/>
      <dgm:t>
        <a:bodyPr/>
        <a:lstStyle/>
        <a:p>
          <a:endParaRPr lang="nb-NO"/>
        </a:p>
      </dgm:t>
    </dgm:pt>
    <dgm:pt modelId="{2DBC8A44-FD4E-4423-BD7D-6426BC5317EC}" type="sibTrans" cxnId="{42D42007-53F0-41E3-B196-C2D7C8D26DB4}">
      <dgm:prSet/>
      <dgm:spPr/>
      <dgm:t>
        <a:bodyPr/>
        <a:lstStyle/>
        <a:p>
          <a:endParaRPr lang="nb-NO"/>
        </a:p>
      </dgm:t>
    </dgm:pt>
    <dgm:pt modelId="{399A8EAC-EF99-48B2-91F1-27527C2BF53D}">
      <dgm:prSet phldrT="[Tekst]"/>
      <dgm:spPr>
        <a:xfrm rot="10800000">
          <a:off x="1808436" y="1671016"/>
          <a:ext cx="1671016" cy="1671016"/>
        </a:xfrm>
        <a:prstGeom prst="triangle">
          <a:avLst/>
        </a:prstGeom>
        <a:solidFill>
          <a:srgbClr val="EC8C0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b-NO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8D0C4BB-0AB6-4C61-A110-A4BC1CB8DB01}" type="parTrans" cxnId="{60F97109-D860-48F9-8FBB-78AAE35DA54B}">
      <dgm:prSet/>
      <dgm:spPr/>
      <dgm:t>
        <a:bodyPr/>
        <a:lstStyle/>
        <a:p>
          <a:endParaRPr lang="nb-NO"/>
        </a:p>
      </dgm:t>
    </dgm:pt>
    <dgm:pt modelId="{F6E931A7-8FE3-4D5D-B3ED-F00D7D456F72}" type="sibTrans" cxnId="{60F97109-D860-48F9-8FBB-78AAE35DA54B}">
      <dgm:prSet/>
      <dgm:spPr/>
      <dgm:t>
        <a:bodyPr/>
        <a:lstStyle/>
        <a:p>
          <a:endParaRPr lang="nb-NO"/>
        </a:p>
      </dgm:t>
    </dgm:pt>
    <dgm:pt modelId="{B390B599-5DD7-47C1-9EDB-8309BD789778}">
      <dgm:prSet phldrT="[Tekst]" custT="1"/>
      <dgm:spPr>
        <a:xfrm>
          <a:off x="2643944" y="1671016"/>
          <a:ext cx="1671016" cy="167101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b-NO" sz="800" b="1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EA22A3E-0DB0-4544-8071-E167E7246E52}" type="parTrans" cxnId="{2DF255E3-E53F-401D-ABB0-71416229B2B7}">
      <dgm:prSet/>
      <dgm:spPr/>
      <dgm:t>
        <a:bodyPr/>
        <a:lstStyle/>
        <a:p>
          <a:endParaRPr lang="nb-NO"/>
        </a:p>
      </dgm:t>
    </dgm:pt>
    <dgm:pt modelId="{DC303A52-6834-4A09-B37E-7999C3ACFE89}" type="sibTrans" cxnId="{2DF255E3-E53F-401D-ABB0-71416229B2B7}">
      <dgm:prSet/>
      <dgm:spPr/>
      <dgm:t>
        <a:bodyPr/>
        <a:lstStyle/>
        <a:p>
          <a:endParaRPr lang="nb-NO"/>
        </a:p>
      </dgm:t>
    </dgm:pt>
    <dgm:pt modelId="{65B1DD05-D24E-46EA-AF4F-6F83C01399C1}" type="pres">
      <dgm:prSet presAssocID="{211CC25B-FEBF-4E34-A350-5891DE5E2AA9}" presName="compositeShape" presStyleCnt="0">
        <dgm:presLayoutVars>
          <dgm:chMax val="9"/>
          <dgm:dir/>
          <dgm:resizeHandles val="exact"/>
        </dgm:presLayoutVars>
      </dgm:prSet>
      <dgm:spPr/>
    </dgm:pt>
    <dgm:pt modelId="{8852B2ED-53DD-4DE6-A233-8B472CE75E9B}" type="pres">
      <dgm:prSet presAssocID="{211CC25B-FEBF-4E34-A350-5891DE5E2AA9}" presName="triangle1" presStyleLbl="node1" presStyleIdx="0" presStyleCnt="4" custLinFactNeighborX="388">
        <dgm:presLayoutVars>
          <dgm:bulletEnabled val="1"/>
        </dgm:presLayoutVars>
      </dgm:prSet>
      <dgm:spPr/>
    </dgm:pt>
    <dgm:pt modelId="{828ACA04-9EEB-4411-9933-7B585338C026}" type="pres">
      <dgm:prSet presAssocID="{211CC25B-FEBF-4E34-A350-5891DE5E2AA9}" presName="triangle2" presStyleLbl="node1" presStyleIdx="1" presStyleCnt="4">
        <dgm:presLayoutVars>
          <dgm:bulletEnabled val="1"/>
        </dgm:presLayoutVars>
      </dgm:prSet>
      <dgm:spPr/>
    </dgm:pt>
    <dgm:pt modelId="{EBDACB73-7186-4CE4-B3E2-A2916A56715C}" type="pres">
      <dgm:prSet presAssocID="{211CC25B-FEBF-4E34-A350-5891DE5E2AA9}" presName="triangle3" presStyleLbl="node1" presStyleIdx="2" presStyleCnt="4">
        <dgm:presLayoutVars>
          <dgm:bulletEnabled val="1"/>
        </dgm:presLayoutVars>
      </dgm:prSet>
      <dgm:spPr/>
    </dgm:pt>
    <dgm:pt modelId="{9AE27278-D67D-4C10-B51D-D4ABB58DAD82}" type="pres">
      <dgm:prSet presAssocID="{211CC25B-FEBF-4E34-A350-5891DE5E2AA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8E52903-6696-41DC-951F-F4144885AE9E}" type="presOf" srcId="{211CC25B-FEBF-4E34-A350-5891DE5E2AA9}" destId="{65B1DD05-D24E-46EA-AF4F-6F83C01399C1}" srcOrd="0" destOrd="0" presId="urn:microsoft.com/office/officeart/2005/8/layout/pyramid4"/>
    <dgm:cxn modelId="{42D42007-53F0-41E3-B196-C2D7C8D26DB4}" srcId="{211CC25B-FEBF-4E34-A350-5891DE5E2AA9}" destId="{92518427-E1EE-4079-BEF7-80115C348FDA}" srcOrd="1" destOrd="0" parTransId="{DEA799E2-2D31-448A-947E-6815CAF9C409}" sibTransId="{2DBC8A44-FD4E-4423-BD7D-6426BC5317EC}"/>
    <dgm:cxn modelId="{60F97109-D860-48F9-8FBB-78AAE35DA54B}" srcId="{211CC25B-FEBF-4E34-A350-5891DE5E2AA9}" destId="{399A8EAC-EF99-48B2-91F1-27527C2BF53D}" srcOrd="2" destOrd="0" parTransId="{68D0C4BB-0AB6-4C61-A110-A4BC1CB8DB01}" sibTransId="{F6E931A7-8FE3-4D5D-B3ED-F00D7D456F72}"/>
    <dgm:cxn modelId="{67E2CD0B-97AD-49AE-B706-ADEE82D3A240}" type="presOf" srcId="{399A8EAC-EF99-48B2-91F1-27527C2BF53D}" destId="{EBDACB73-7186-4CE4-B3E2-A2916A56715C}" srcOrd="0" destOrd="0" presId="urn:microsoft.com/office/officeart/2005/8/layout/pyramid4"/>
    <dgm:cxn modelId="{AE68429D-DABD-4181-B1F5-0071C8AD2082}" type="presOf" srcId="{B390B599-5DD7-47C1-9EDB-8309BD789778}" destId="{9AE27278-D67D-4C10-B51D-D4ABB58DAD82}" srcOrd="0" destOrd="0" presId="urn:microsoft.com/office/officeart/2005/8/layout/pyramid4"/>
    <dgm:cxn modelId="{655034A4-B7A4-4C29-A626-0847BCE15776}" type="presOf" srcId="{D51F7C67-3116-4938-8349-98E72832B04E}" destId="{8852B2ED-53DD-4DE6-A233-8B472CE75E9B}" srcOrd="0" destOrd="0" presId="urn:microsoft.com/office/officeart/2005/8/layout/pyramid4"/>
    <dgm:cxn modelId="{2DF255E3-E53F-401D-ABB0-71416229B2B7}" srcId="{211CC25B-FEBF-4E34-A350-5891DE5E2AA9}" destId="{B390B599-5DD7-47C1-9EDB-8309BD789778}" srcOrd="3" destOrd="0" parTransId="{0EA22A3E-0DB0-4544-8071-E167E7246E52}" sibTransId="{DC303A52-6834-4A09-B37E-7999C3ACFE89}"/>
    <dgm:cxn modelId="{57596AFB-E2A6-4882-8C11-AC84E080D329}" type="presOf" srcId="{92518427-E1EE-4079-BEF7-80115C348FDA}" destId="{828ACA04-9EEB-4411-9933-7B585338C026}" srcOrd="0" destOrd="0" presId="urn:microsoft.com/office/officeart/2005/8/layout/pyramid4"/>
    <dgm:cxn modelId="{0FD7CEFB-EB83-469E-A31E-E56943159BDA}" srcId="{211CC25B-FEBF-4E34-A350-5891DE5E2AA9}" destId="{D51F7C67-3116-4938-8349-98E72832B04E}" srcOrd="0" destOrd="0" parTransId="{8D54FDEB-8CB0-4390-A101-8F5985A24296}" sibTransId="{71620111-DEF3-4B7D-B6E5-B6C3EEC74683}"/>
    <dgm:cxn modelId="{962EA602-35C8-491A-A9F3-6E939DC7C7FC}" type="presParOf" srcId="{65B1DD05-D24E-46EA-AF4F-6F83C01399C1}" destId="{8852B2ED-53DD-4DE6-A233-8B472CE75E9B}" srcOrd="0" destOrd="0" presId="urn:microsoft.com/office/officeart/2005/8/layout/pyramid4"/>
    <dgm:cxn modelId="{21B98522-0F7D-45AA-A343-5B97E84DFA62}" type="presParOf" srcId="{65B1DD05-D24E-46EA-AF4F-6F83C01399C1}" destId="{828ACA04-9EEB-4411-9933-7B585338C026}" srcOrd="1" destOrd="0" presId="urn:microsoft.com/office/officeart/2005/8/layout/pyramid4"/>
    <dgm:cxn modelId="{007F1ACD-6DB6-4BA9-9433-3AD50D7B79A2}" type="presParOf" srcId="{65B1DD05-D24E-46EA-AF4F-6F83C01399C1}" destId="{EBDACB73-7186-4CE4-B3E2-A2916A56715C}" srcOrd="2" destOrd="0" presId="urn:microsoft.com/office/officeart/2005/8/layout/pyramid4"/>
    <dgm:cxn modelId="{AFDB3725-8CA0-46AA-944B-B50B61195503}" type="presParOf" srcId="{65B1DD05-D24E-46EA-AF4F-6F83C01399C1}" destId="{9AE27278-D67D-4C10-B51D-D4ABB58DAD8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2B2ED-53DD-4DE6-A233-8B472CE75E9B}">
      <dsp:nvSpPr>
        <dsp:cNvPr id="0" name=""/>
        <dsp:cNvSpPr/>
      </dsp:nvSpPr>
      <dsp:spPr>
        <a:xfrm>
          <a:off x="1985820" y="0"/>
          <a:ext cx="1828366" cy="182836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442912" y="914183"/>
        <a:ext cx="914183" cy="914183"/>
      </dsp:txXfrm>
    </dsp:sp>
    <dsp:sp modelId="{828ACA04-9EEB-4411-9933-7B585338C026}">
      <dsp:nvSpPr>
        <dsp:cNvPr id="0" name=""/>
        <dsp:cNvSpPr/>
      </dsp:nvSpPr>
      <dsp:spPr>
        <a:xfrm>
          <a:off x="1064543" y="1828366"/>
          <a:ext cx="1828366" cy="182836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521635" y="2742549"/>
        <a:ext cx="914183" cy="914183"/>
      </dsp:txXfrm>
    </dsp:sp>
    <dsp:sp modelId="{EBDACB73-7186-4CE4-B3E2-A2916A56715C}">
      <dsp:nvSpPr>
        <dsp:cNvPr id="0" name=""/>
        <dsp:cNvSpPr/>
      </dsp:nvSpPr>
      <dsp:spPr>
        <a:xfrm rot="10800000">
          <a:off x="1978726" y="1828366"/>
          <a:ext cx="1828366" cy="1828366"/>
        </a:xfrm>
        <a:prstGeom prst="triangle">
          <a:avLst/>
        </a:prstGeom>
        <a:solidFill>
          <a:srgbClr val="EC8C0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44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2435817" y="1828366"/>
        <a:ext cx="914183" cy="914183"/>
      </dsp:txXfrm>
    </dsp:sp>
    <dsp:sp modelId="{9AE27278-D67D-4C10-B51D-D4ABB58DAD82}">
      <dsp:nvSpPr>
        <dsp:cNvPr id="0" name=""/>
        <dsp:cNvSpPr/>
      </dsp:nvSpPr>
      <dsp:spPr>
        <a:xfrm>
          <a:off x="2892910" y="1828366"/>
          <a:ext cx="1828366" cy="1828366"/>
        </a:xfrm>
        <a:prstGeom prst="triangle">
          <a:avLst/>
        </a:prstGeom>
        <a:solidFill>
          <a:srgbClr val="00456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b="1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350002" y="2742549"/>
        <a:ext cx="914183" cy="91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90AEB-773A-47D8-A4DF-475E379E6CC8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3531-5B49-49AB-9B14-7FF198E596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46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.emf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chart" Target="../charts/chart1.xml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chart" Target="../charts/chart2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2.emf"/><Relationship Id="rId3" Type="http://schemas.openxmlformats.org/officeDocument/2006/relationships/image" Target="../media/image30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chart" Target="../charts/chart3.xml"/><Relationship Id="rId16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chart" Target="../charts/chart4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emf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utendørs, himmel, bygning, leiegård&#10;&#10;Automatisk generert beskrivelse">
            <a:extLst>
              <a:ext uri="{FF2B5EF4-FFF2-40B4-BE49-F238E27FC236}">
                <a16:creationId xmlns:a16="http://schemas.microsoft.com/office/drawing/2014/main" id="{4CC50084-EE94-4F34-A671-2EA9BF3C4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13" y="0"/>
            <a:ext cx="5125014" cy="68580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4EEB369-B31C-4116-9E1E-8131997C30BF}"/>
              </a:ext>
            </a:extLst>
          </p:cNvPr>
          <p:cNvSpPr/>
          <p:nvPr userDrawn="1"/>
        </p:nvSpPr>
        <p:spPr>
          <a:xfrm rot="5400000">
            <a:off x="4896006" y="2181002"/>
            <a:ext cx="6858001" cy="249599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B60EC9-1B39-4FBD-A1C7-95695361412E}"/>
              </a:ext>
            </a:extLst>
          </p:cNvPr>
          <p:cNvSpPr/>
          <p:nvPr userDrawn="1"/>
        </p:nvSpPr>
        <p:spPr>
          <a:xfrm>
            <a:off x="9231" y="0"/>
            <a:ext cx="12182770" cy="6857999"/>
          </a:xfrm>
          <a:prstGeom prst="rect">
            <a:avLst/>
          </a:prstGeom>
          <a:gradFill flip="none" rotWithShape="1">
            <a:gsLst>
              <a:gs pos="0">
                <a:srgbClr val="00446B">
                  <a:alpha val="0"/>
                </a:srgbClr>
              </a:gs>
              <a:gs pos="100000">
                <a:srgbClr val="0044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CD6AF7-E1B6-4425-BE36-1BFEE193E676}"/>
              </a:ext>
            </a:extLst>
          </p:cNvPr>
          <p:cNvSpPr/>
          <p:nvPr userDrawn="1"/>
        </p:nvSpPr>
        <p:spPr>
          <a:xfrm>
            <a:off x="0" y="-1"/>
            <a:ext cx="12202027" cy="6858001"/>
          </a:xfrm>
          <a:prstGeom prst="rect">
            <a:avLst/>
          </a:prstGeom>
          <a:solidFill>
            <a:srgbClr val="00446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F07104-5359-4E4E-BDEB-E13E233B2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765" y="2305878"/>
            <a:ext cx="8199782" cy="2564296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029567-D9C6-4E34-A56C-A5DB6373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D788-A067-4465-ADB6-94D2A688B8D2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52570-2E16-481A-934E-A4A3F400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1E9BE7-3F61-4C81-B0C1-332EEF8E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4DFEF9B6-93B9-4BCA-8891-C3EA696D6669}"/>
              </a:ext>
            </a:extLst>
          </p:cNvPr>
          <p:cNvGrpSpPr/>
          <p:nvPr userDrawn="1"/>
        </p:nvGrpSpPr>
        <p:grpSpPr>
          <a:xfrm rot="10800000">
            <a:off x="2104959" y="2401622"/>
            <a:ext cx="524736" cy="515935"/>
            <a:chOff x="8500812" y="4143153"/>
            <a:chExt cx="524736" cy="51593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665CA87-A704-4854-9584-61C7A6B6EA04}"/>
                </a:ext>
              </a:extLst>
            </p:cNvPr>
            <p:cNvSpPr/>
            <p:nvPr/>
          </p:nvSpPr>
          <p:spPr>
            <a:xfrm>
              <a:off x="8500812" y="4452260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5724CA9-DB46-4F26-B490-48BD269C0623}"/>
                </a:ext>
              </a:extLst>
            </p:cNvPr>
            <p:cNvSpPr/>
            <p:nvPr/>
          </p:nvSpPr>
          <p:spPr>
            <a:xfrm>
              <a:off x="8818720" y="4452260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2156594-9C0B-4DE6-A646-C072FBD1D35F}"/>
                </a:ext>
              </a:extLst>
            </p:cNvPr>
            <p:cNvSpPr/>
            <p:nvPr/>
          </p:nvSpPr>
          <p:spPr>
            <a:xfrm>
              <a:off x="8818720" y="4143153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78511452-75E7-494B-9602-B493870DFFAB}"/>
              </a:ext>
            </a:extLst>
          </p:cNvPr>
          <p:cNvGrpSpPr/>
          <p:nvPr userDrawn="1"/>
        </p:nvGrpSpPr>
        <p:grpSpPr>
          <a:xfrm>
            <a:off x="9573005" y="4281216"/>
            <a:ext cx="524736" cy="515935"/>
            <a:chOff x="8500812" y="4143153"/>
            <a:chExt cx="524736" cy="515935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2A6E3D5-4876-4891-A397-DEA2D3A22A8C}"/>
                </a:ext>
              </a:extLst>
            </p:cNvPr>
            <p:cNvSpPr/>
            <p:nvPr/>
          </p:nvSpPr>
          <p:spPr>
            <a:xfrm>
              <a:off x="8500812" y="4452260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23982D6-01CA-4889-B44D-017C59FCBA82}"/>
                </a:ext>
              </a:extLst>
            </p:cNvPr>
            <p:cNvSpPr/>
            <p:nvPr/>
          </p:nvSpPr>
          <p:spPr>
            <a:xfrm>
              <a:off x="8818720" y="4452260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90D13284-C421-4456-B224-C4F3161B6F5E}"/>
                </a:ext>
              </a:extLst>
            </p:cNvPr>
            <p:cNvSpPr/>
            <p:nvPr/>
          </p:nvSpPr>
          <p:spPr>
            <a:xfrm>
              <a:off x="8818720" y="4143153"/>
              <a:ext cx="206828" cy="206828"/>
            </a:xfrm>
            <a:prstGeom prst="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9" name="Bilde 28">
            <a:extLst>
              <a:ext uri="{FF2B5EF4-FFF2-40B4-BE49-F238E27FC236}">
                <a16:creationId xmlns:a16="http://schemas.microsoft.com/office/drawing/2014/main" id="{9B75BA03-1920-410C-BC74-F44F356DC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Et bilde som inneholder person, bygning, utendørs&#10;&#10;Automatisk generert beskrivelse">
            <a:extLst>
              <a:ext uri="{FF2B5EF4-FFF2-40B4-BE49-F238E27FC236}">
                <a16:creationId xmlns:a16="http://schemas.microsoft.com/office/drawing/2014/main" id="{CD583D85-59C2-4CE5-8C37-BE30042F4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F514FEE-217F-4EED-A2ED-E6FF552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76F2-67AD-49E8-ABFD-A6A76E1E2C36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65621C-5DCB-49C1-915D-E0ED9751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B44E0CE7-2EC3-4C97-A461-D50C4A36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61" y="1292087"/>
            <a:ext cx="5707565" cy="49615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5E07E10-0DE9-4490-8847-46DED7E4F7CB}"/>
              </a:ext>
            </a:extLst>
          </p:cNvPr>
          <p:cNvSpPr/>
          <p:nvPr userDrawn="1"/>
        </p:nvSpPr>
        <p:spPr>
          <a:xfrm>
            <a:off x="0" y="0"/>
            <a:ext cx="6095999" cy="6857999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71F4D9D2-D4B2-4CC6-8790-507C346D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2" y="2044837"/>
            <a:ext cx="4856113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B39FEE7F-BF67-4110-BFEF-61B28CE70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kalavde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A7657D0-EDBF-4457-A02E-CC04499D2135}"/>
              </a:ext>
            </a:extLst>
          </p:cNvPr>
          <p:cNvSpPr/>
          <p:nvPr userDrawn="1"/>
        </p:nvSpPr>
        <p:spPr>
          <a:xfrm>
            <a:off x="0" y="0"/>
            <a:ext cx="6095999" cy="6857999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65621C-5DCB-49C1-915D-E0ED9751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B39FEE7F-BF67-4110-BFEF-61B28CE70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26219"/>
          </a:xfrm>
          <a:prstGeom prst="rect">
            <a:avLst/>
          </a:prstGeom>
        </p:spPr>
      </p:pic>
      <p:sp>
        <p:nvSpPr>
          <p:cNvPr id="24" name="Plassholder for innhold 7">
            <a:extLst>
              <a:ext uri="{FF2B5EF4-FFF2-40B4-BE49-F238E27FC236}">
                <a16:creationId xmlns:a16="http://schemas.microsoft.com/office/drawing/2014/main" id="{F877987F-8C9B-4F31-89ED-14C3A4561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61" y="1292087"/>
            <a:ext cx="5707565" cy="49615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4313DA6-EFFF-42EB-AB03-9BF5C9CA1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2" y="117957"/>
            <a:ext cx="5824330" cy="662208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15F67FF-BF75-438D-BCA1-B4136B5F59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325" y="3772871"/>
            <a:ext cx="1163817" cy="1163817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id="{849E49E9-221C-4E60-9A2E-B5DF3CE3CDAB}"/>
              </a:ext>
            </a:extLst>
          </p:cNvPr>
          <p:cNvGrpSpPr/>
          <p:nvPr userDrawn="1"/>
        </p:nvGrpSpPr>
        <p:grpSpPr>
          <a:xfrm>
            <a:off x="575114" y="2089168"/>
            <a:ext cx="4762200" cy="769441"/>
            <a:chOff x="1128610" y="3333034"/>
            <a:chExt cx="4762200" cy="1595147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84D9700-7269-409D-A68A-1889CC2E45CA}"/>
                </a:ext>
              </a:extLst>
            </p:cNvPr>
            <p:cNvSpPr/>
            <p:nvPr/>
          </p:nvSpPr>
          <p:spPr>
            <a:xfrm>
              <a:off x="1128610" y="3333034"/>
              <a:ext cx="4762200" cy="1595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Lokalavdelinger</a:t>
              </a:r>
              <a:endPara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7FD8D8F8-4195-47F6-9D14-83FB5A5F6E19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10" y="4812557"/>
              <a:ext cx="4638700" cy="0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96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person, innendørs, bygning, gulv&#10;&#10;Automatisk generert beskrivelse">
            <a:extLst>
              <a:ext uri="{FF2B5EF4-FFF2-40B4-BE49-F238E27FC236}">
                <a16:creationId xmlns:a16="http://schemas.microsoft.com/office/drawing/2014/main" id="{517BCB07-B4DF-46F1-BCF9-B5AA93A4D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6095999" cy="68580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5316BAC-6163-4126-A741-98C5A30E964F}"/>
              </a:ext>
            </a:extLst>
          </p:cNvPr>
          <p:cNvSpPr/>
          <p:nvPr userDrawn="1"/>
        </p:nvSpPr>
        <p:spPr>
          <a:xfrm>
            <a:off x="0" y="-19880"/>
            <a:ext cx="6095999" cy="6858001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65621C-5DCB-49C1-915D-E0ED9751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B39FEE7F-BF67-4110-BFEF-61B28CE70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26219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15AE92E-C093-4AC3-B61D-468E1523C6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360" y="3325453"/>
            <a:ext cx="1259224" cy="1259224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9794D368-2D66-4152-9990-0CC96B32835D}"/>
              </a:ext>
            </a:extLst>
          </p:cNvPr>
          <p:cNvGrpSpPr/>
          <p:nvPr userDrawn="1"/>
        </p:nvGrpSpPr>
        <p:grpSpPr>
          <a:xfrm>
            <a:off x="1350366" y="2060826"/>
            <a:ext cx="3395264" cy="761887"/>
            <a:chOff x="1128610" y="2060826"/>
            <a:chExt cx="3395264" cy="2167936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FBCF29FB-8B15-4FE6-9634-33C312FC5CFD}"/>
                </a:ext>
              </a:extLst>
            </p:cNvPr>
            <p:cNvSpPr/>
            <p:nvPr/>
          </p:nvSpPr>
          <p:spPr>
            <a:xfrm>
              <a:off x="1128610" y="2060826"/>
              <a:ext cx="33952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Informasjon</a:t>
              </a:r>
              <a:endPara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F6736CAD-07A8-4C13-83C7-A04224086821}"/>
                </a:ext>
              </a:extLst>
            </p:cNvPr>
            <p:cNvCxnSpPr>
              <a:cxnSpLocks/>
            </p:cNvCxnSpPr>
            <p:nvPr/>
          </p:nvCxnSpPr>
          <p:spPr>
            <a:xfrm>
              <a:off x="1255294" y="4228762"/>
              <a:ext cx="3148264" cy="0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Plassholder for innhold 7">
            <a:extLst>
              <a:ext uri="{FF2B5EF4-FFF2-40B4-BE49-F238E27FC236}">
                <a16:creationId xmlns:a16="http://schemas.microsoft.com/office/drawing/2014/main" id="{F877987F-8C9B-4F31-89ED-14C3A4561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61" y="1292087"/>
            <a:ext cx="5707565" cy="49615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792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lemshjulet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Diagram 65">
            <a:extLst>
              <a:ext uri="{FF2B5EF4-FFF2-40B4-BE49-F238E27FC236}">
                <a16:creationId xmlns:a16="http://schemas.microsoft.com/office/drawing/2014/main" id="{95E7A057-4560-429F-97DA-E57748E3BC2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7792151"/>
              </p:ext>
            </p:extLst>
          </p:nvPr>
        </p:nvGraphicFramePr>
        <p:xfrm>
          <a:off x="2971151" y="667178"/>
          <a:ext cx="8695140" cy="57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e 5" descr="Et bilde som inneholder utendørs, gress, natur, felt&#10;&#10;Automatisk generert beskrivelse">
            <a:extLst>
              <a:ext uri="{FF2B5EF4-FFF2-40B4-BE49-F238E27FC236}">
                <a16:creationId xmlns:a16="http://schemas.microsoft.com/office/drawing/2014/main" id="{C623194E-F446-4A91-AF73-22EF0052E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8B81191-76A6-4FB1-A008-0C1783C1EF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565E04-7215-4FDD-97C3-CBBCA4C57B72}"/>
              </a:ext>
            </a:extLst>
          </p:cNvPr>
          <p:cNvSpPr/>
          <p:nvPr userDrawn="1"/>
        </p:nvSpPr>
        <p:spPr>
          <a:xfrm>
            <a:off x="460121" y="1462091"/>
            <a:ext cx="256482" cy="256482"/>
          </a:xfrm>
          <a:prstGeom prst="rect">
            <a:avLst/>
          </a:prstGeom>
          <a:solidFill>
            <a:srgbClr val="F7941E"/>
          </a:solidFill>
          <a:ln w="28575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A862E33-C304-48C2-88DF-521CF2B2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365126"/>
            <a:ext cx="9835618" cy="103967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50F34755-3722-4206-8216-11AAE59F7416}"/>
              </a:ext>
            </a:extLst>
          </p:cNvPr>
          <p:cNvGrpSpPr/>
          <p:nvPr userDrawn="1"/>
        </p:nvGrpSpPr>
        <p:grpSpPr>
          <a:xfrm>
            <a:off x="114581" y="1590611"/>
            <a:ext cx="5713140" cy="4861639"/>
            <a:chOff x="4476283" y="1150057"/>
            <a:chExt cx="5720088" cy="4913112"/>
          </a:xfrm>
        </p:grpSpPr>
        <p:graphicFrame>
          <p:nvGraphicFramePr>
            <p:cNvPr id="37" name="Diagram 36">
              <a:extLst>
                <a:ext uri="{FF2B5EF4-FFF2-40B4-BE49-F238E27FC236}">
                  <a16:creationId xmlns:a16="http://schemas.microsoft.com/office/drawing/2014/main" id="{1CC634D9-53DA-4212-B837-568C6108A592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1883637099"/>
                </p:ext>
              </p:extLst>
            </p:nvPr>
          </p:nvGraphicFramePr>
          <p:xfrm>
            <a:off x="4476283" y="1670599"/>
            <a:ext cx="5684875" cy="3789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1660C55-AFEE-46F9-97A3-6A6716D11FCE}"/>
                </a:ext>
              </a:extLst>
            </p:cNvPr>
            <p:cNvSpPr/>
            <p:nvPr userDrawn="1"/>
          </p:nvSpPr>
          <p:spPr>
            <a:xfrm>
              <a:off x="6733166" y="2946207"/>
              <a:ext cx="1171262" cy="11712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1228015A-52F0-42F8-9A2C-7BB1EEA352C2}"/>
                </a:ext>
              </a:extLst>
            </p:cNvPr>
            <p:cNvSpPr/>
            <p:nvPr userDrawn="1"/>
          </p:nvSpPr>
          <p:spPr>
            <a:xfrm>
              <a:off x="7273701" y="1150057"/>
              <a:ext cx="13450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Informasjon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FA5C269F-BBBF-495D-9765-ABF6F7E7F576}"/>
                </a:ext>
              </a:extLst>
            </p:cNvPr>
            <p:cNvSpPr/>
            <p:nvPr userDrawn="1"/>
          </p:nvSpPr>
          <p:spPr>
            <a:xfrm>
              <a:off x="5961083" y="1151828"/>
              <a:ext cx="1451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Næringspolitisk arbeid</a:t>
              </a:r>
            </a:p>
          </p:txBody>
        </p:sp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7034641B-26BB-4E24-A7F0-F9A4CFF99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270" y="3561688"/>
              <a:ext cx="655627" cy="653419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C60B08A0-D5E7-48EB-A293-F4C4B9702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6279" y="3589155"/>
              <a:ext cx="581431" cy="579473"/>
            </a:xfrm>
            <a:prstGeom prst="rect">
              <a:avLst/>
            </a:prstGeom>
          </p:spPr>
        </p:pic>
        <p:pic>
          <p:nvPicPr>
            <p:cNvPr id="43" name="Bilde 42" descr="Et bilde som inneholder vektorgrafikk&#10;&#10;Automatisk generert beskrivelse">
              <a:extLst>
                <a:ext uri="{FF2B5EF4-FFF2-40B4-BE49-F238E27FC236}">
                  <a16:creationId xmlns:a16="http://schemas.microsoft.com/office/drawing/2014/main" id="{D5DC547B-8D92-486D-B182-E1818AA21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142" y="4564248"/>
              <a:ext cx="581431" cy="579474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DA5CFF32-A57F-4432-A1C8-52D46D0AC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5649" y="4228498"/>
              <a:ext cx="581431" cy="579473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4F64829C-D22F-4BD2-AD04-1611E8C89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936" y="1897455"/>
              <a:ext cx="692323" cy="692323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97B249AE-3515-4723-BEDD-AE3DF196A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2684" y="2854549"/>
              <a:ext cx="636742" cy="636742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14921ADD-12AB-4F94-9D08-E80220C0F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9399" y="2233177"/>
              <a:ext cx="640563" cy="640563"/>
            </a:xfrm>
            <a:prstGeom prst="rect">
              <a:avLst/>
            </a:prstGeom>
          </p:spPr>
        </p:pic>
        <p:pic>
          <p:nvPicPr>
            <p:cNvPr id="48" name="Bilde 47" descr="Et bilde som inneholder utklipp&#10;&#10;Automatisk generert beskrivelse">
              <a:extLst>
                <a:ext uri="{FF2B5EF4-FFF2-40B4-BE49-F238E27FC236}">
                  <a16:creationId xmlns:a16="http://schemas.microsoft.com/office/drawing/2014/main" id="{05231B8C-0E61-4D45-B895-DB2412E88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7998" y="2929301"/>
              <a:ext cx="581432" cy="581432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4C64DF07-2530-4028-B392-B4FBF0E0E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683" y="1942785"/>
              <a:ext cx="641494" cy="641494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4D5D27F6-397F-47D0-B7E4-A5DE5140A0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5159" y="2219538"/>
              <a:ext cx="679654" cy="679654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F8499E6E-B8F1-4320-AAED-E466BD9A9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9489" y="4165218"/>
              <a:ext cx="695293" cy="695293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215F2C31-D0B5-4716-8B1F-28A2DD945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983" y="4523542"/>
              <a:ext cx="695293" cy="695293"/>
            </a:xfrm>
            <a:prstGeom prst="rect">
              <a:avLst/>
            </a:prstGeom>
          </p:spPr>
        </p:pic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7DF1B615-7819-42E2-9AA3-BC3003102E7F}"/>
                </a:ext>
              </a:extLst>
            </p:cNvPr>
            <p:cNvSpPr/>
            <p:nvPr userDrawn="1"/>
          </p:nvSpPr>
          <p:spPr>
            <a:xfrm>
              <a:off x="8266364" y="1714200"/>
              <a:ext cx="1345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Lokal-avdelinger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9AB2483-B28F-4FAD-AB01-01BE545989BC}"/>
                </a:ext>
              </a:extLst>
            </p:cNvPr>
            <p:cNvSpPr/>
            <p:nvPr userDrawn="1"/>
          </p:nvSpPr>
          <p:spPr>
            <a:xfrm>
              <a:off x="8851358" y="2774886"/>
              <a:ext cx="1345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Bransjens møteplass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A17F340-EC20-4A60-9E2F-A92F8875C6D0}"/>
                </a:ext>
              </a:extLst>
            </p:cNvPr>
            <p:cNvSpPr/>
            <p:nvPr userDrawn="1"/>
          </p:nvSpPr>
          <p:spPr>
            <a:xfrm>
              <a:off x="8917284" y="3783983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Bærekraft og innovasjon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82E9A26A-7C9F-4C08-8F4E-6513C2BADE0E}"/>
                </a:ext>
              </a:extLst>
            </p:cNvPr>
            <p:cNvSpPr/>
            <p:nvPr userDrawn="1"/>
          </p:nvSpPr>
          <p:spPr>
            <a:xfrm>
              <a:off x="8352881" y="4977746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HMS</a:t>
              </a: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B30648B-BAB3-4AC4-B5BE-3FF187025A05}"/>
                </a:ext>
              </a:extLst>
            </p:cNvPr>
            <p:cNvSpPr/>
            <p:nvPr userDrawn="1"/>
          </p:nvSpPr>
          <p:spPr>
            <a:xfrm>
              <a:off x="7334276" y="5416838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Forsikring, pensjon og garantier</a:t>
              </a: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E909E5F4-B95D-4EE6-8D61-98CFC593F3F4}"/>
                </a:ext>
              </a:extLst>
            </p:cNvPr>
            <p:cNvSpPr/>
            <p:nvPr userDrawn="1"/>
          </p:nvSpPr>
          <p:spPr>
            <a:xfrm>
              <a:off x="6132244" y="5536329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Utdanning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5DBD9BA-E046-4C27-8170-2562E80470DB}"/>
                </a:ext>
              </a:extLst>
            </p:cNvPr>
            <p:cNvSpPr/>
            <p:nvPr userDrawn="1"/>
          </p:nvSpPr>
          <p:spPr>
            <a:xfrm>
              <a:off x="5078825" y="4933730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Rekruttering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32AEF682-7434-4D5B-B943-2C7C80127569}"/>
                </a:ext>
              </a:extLst>
            </p:cNvPr>
            <p:cNvSpPr/>
            <p:nvPr userDrawn="1"/>
          </p:nvSpPr>
          <p:spPr>
            <a:xfrm>
              <a:off x="4590799" y="3976014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Arbeidsliv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1E00FB2C-F9C9-4148-880D-8688418BB6FD}"/>
                </a:ext>
              </a:extLst>
            </p:cNvPr>
            <p:cNvSpPr/>
            <p:nvPr userDrawn="1"/>
          </p:nvSpPr>
          <p:spPr>
            <a:xfrm>
              <a:off x="4579991" y="2740711"/>
              <a:ext cx="1108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Juridisk bistand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699AEFC2-67BB-4AA3-916E-5DB7F19CF188}"/>
                </a:ext>
              </a:extLst>
            </p:cNvPr>
            <p:cNvSpPr/>
            <p:nvPr userDrawn="1"/>
          </p:nvSpPr>
          <p:spPr>
            <a:xfrm>
              <a:off x="5145243" y="1667072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Seriøsitet, etikk og omdømme</a:t>
              </a:r>
            </a:p>
          </p:txBody>
        </p:sp>
        <p:pic>
          <p:nvPicPr>
            <p:cNvPr id="63" name="Bilde 62">
              <a:extLst>
                <a:ext uri="{FF2B5EF4-FFF2-40B4-BE49-F238E27FC236}">
                  <a16:creationId xmlns:a16="http://schemas.microsoft.com/office/drawing/2014/main" id="{99AB9D33-EB8F-401A-9D2E-41E88A42A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339" y="3052812"/>
              <a:ext cx="988589" cy="988589"/>
            </a:xfrm>
            <a:prstGeom prst="rect">
              <a:avLst/>
            </a:prstGeom>
          </p:spPr>
        </p:pic>
      </p:grpSp>
      <p:pic>
        <p:nvPicPr>
          <p:cNvPr id="65" name="Bilde 64">
            <a:extLst>
              <a:ext uri="{FF2B5EF4-FFF2-40B4-BE49-F238E27FC236}">
                <a16:creationId xmlns:a16="http://schemas.microsoft.com/office/drawing/2014/main" id="{272FC1F8-C653-4324-B47C-5FE3BB7C3BF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  <p:sp>
        <p:nvSpPr>
          <p:cNvPr id="68" name="Plassholder for tekst 2">
            <a:extLst>
              <a:ext uri="{FF2B5EF4-FFF2-40B4-BE49-F238E27FC236}">
                <a16:creationId xmlns:a16="http://schemas.microsoft.com/office/drawing/2014/main" id="{5935745F-B6B8-46CD-8223-D6121AD3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71" y="1706852"/>
            <a:ext cx="5747268" cy="4483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13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lemshjulet uten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Diagram 65">
            <a:extLst>
              <a:ext uri="{FF2B5EF4-FFF2-40B4-BE49-F238E27FC236}">
                <a16:creationId xmlns:a16="http://schemas.microsoft.com/office/drawing/2014/main" id="{95E7A057-4560-429F-97DA-E57748E3BC2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2171996"/>
              </p:ext>
            </p:extLst>
          </p:nvPr>
        </p:nvGraphicFramePr>
        <p:xfrm>
          <a:off x="2971151" y="667178"/>
          <a:ext cx="8695140" cy="57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e 5" descr="Et bilde som inneholder utendørs, gress, natur, felt&#10;&#10;Automatisk generert beskrivelse">
            <a:extLst>
              <a:ext uri="{FF2B5EF4-FFF2-40B4-BE49-F238E27FC236}">
                <a16:creationId xmlns:a16="http://schemas.microsoft.com/office/drawing/2014/main" id="{C623194E-F446-4A91-AF73-22EF0052E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8B81191-76A6-4FB1-A008-0C1783C1EF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565E04-7215-4FDD-97C3-CBBCA4C57B72}"/>
              </a:ext>
            </a:extLst>
          </p:cNvPr>
          <p:cNvSpPr/>
          <p:nvPr userDrawn="1"/>
        </p:nvSpPr>
        <p:spPr>
          <a:xfrm>
            <a:off x="460121" y="1382571"/>
            <a:ext cx="256482" cy="256482"/>
          </a:xfrm>
          <a:prstGeom prst="rect">
            <a:avLst/>
          </a:prstGeom>
          <a:solidFill>
            <a:srgbClr val="F7941E"/>
          </a:solidFill>
          <a:ln w="28575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A862E33-C304-48C2-88DF-521CF2B2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240201"/>
            <a:ext cx="9776733" cy="109398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50F34755-3722-4206-8216-11AAE59F7416}"/>
              </a:ext>
            </a:extLst>
          </p:cNvPr>
          <p:cNvGrpSpPr/>
          <p:nvPr userDrawn="1"/>
        </p:nvGrpSpPr>
        <p:grpSpPr>
          <a:xfrm>
            <a:off x="5874026" y="1371595"/>
            <a:ext cx="5804454" cy="4848230"/>
            <a:chOff x="4476283" y="1150057"/>
            <a:chExt cx="5720088" cy="4913112"/>
          </a:xfrm>
        </p:grpSpPr>
        <p:graphicFrame>
          <p:nvGraphicFramePr>
            <p:cNvPr id="37" name="Diagram 36">
              <a:extLst>
                <a:ext uri="{FF2B5EF4-FFF2-40B4-BE49-F238E27FC236}">
                  <a16:creationId xmlns:a16="http://schemas.microsoft.com/office/drawing/2014/main" id="{1CC634D9-53DA-4212-B837-568C6108A592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2808259024"/>
                </p:ext>
              </p:extLst>
            </p:nvPr>
          </p:nvGraphicFramePr>
          <p:xfrm>
            <a:off x="4476283" y="1670599"/>
            <a:ext cx="5684875" cy="3789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1660C55-AFEE-46F9-97A3-6A6716D11FCE}"/>
                </a:ext>
              </a:extLst>
            </p:cNvPr>
            <p:cNvSpPr/>
            <p:nvPr userDrawn="1"/>
          </p:nvSpPr>
          <p:spPr>
            <a:xfrm>
              <a:off x="6733166" y="2946207"/>
              <a:ext cx="1171262" cy="11712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1228015A-52F0-42F8-9A2C-7BB1EEA352C2}"/>
                </a:ext>
              </a:extLst>
            </p:cNvPr>
            <p:cNvSpPr/>
            <p:nvPr userDrawn="1"/>
          </p:nvSpPr>
          <p:spPr>
            <a:xfrm>
              <a:off x="7273701" y="1150057"/>
              <a:ext cx="13450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Informasjon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FA5C269F-BBBF-495D-9765-ABF6F7E7F576}"/>
                </a:ext>
              </a:extLst>
            </p:cNvPr>
            <p:cNvSpPr/>
            <p:nvPr userDrawn="1"/>
          </p:nvSpPr>
          <p:spPr>
            <a:xfrm>
              <a:off x="5961083" y="1151828"/>
              <a:ext cx="1451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Næringspolitisk arbeid</a:t>
              </a:r>
            </a:p>
          </p:txBody>
        </p:sp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7034641B-26BB-4E24-A7F0-F9A4CFF99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270" y="3561688"/>
              <a:ext cx="655627" cy="653419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C60B08A0-D5E7-48EB-A293-F4C4B9702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6279" y="3589155"/>
              <a:ext cx="581431" cy="579473"/>
            </a:xfrm>
            <a:prstGeom prst="rect">
              <a:avLst/>
            </a:prstGeom>
          </p:spPr>
        </p:pic>
        <p:pic>
          <p:nvPicPr>
            <p:cNvPr id="43" name="Bilde 42" descr="Et bilde som inneholder vektorgrafikk&#10;&#10;Automatisk generert beskrivelse">
              <a:extLst>
                <a:ext uri="{FF2B5EF4-FFF2-40B4-BE49-F238E27FC236}">
                  <a16:creationId xmlns:a16="http://schemas.microsoft.com/office/drawing/2014/main" id="{D5DC547B-8D92-486D-B182-E1818AA21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142" y="4564248"/>
              <a:ext cx="581431" cy="579474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DA5CFF32-A57F-4432-A1C8-52D46D0AC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5649" y="4228498"/>
              <a:ext cx="581431" cy="579473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4F64829C-D22F-4BD2-AD04-1611E8C89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936" y="1897455"/>
              <a:ext cx="692323" cy="692323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97B249AE-3515-4723-BEDD-AE3DF196A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2684" y="2854549"/>
              <a:ext cx="636742" cy="636742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14921ADD-12AB-4F94-9D08-E80220C0F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9399" y="2233177"/>
              <a:ext cx="640563" cy="640563"/>
            </a:xfrm>
            <a:prstGeom prst="rect">
              <a:avLst/>
            </a:prstGeom>
          </p:spPr>
        </p:pic>
        <p:pic>
          <p:nvPicPr>
            <p:cNvPr id="48" name="Bilde 47" descr="Et bilde som inneholder utklipp&#10;&#10;Automatisk generert beskrivelse">
              <a:extLst>
                <a:ext uri="{FF2B5EF4-FFF2-40B4-BE49-F238E27FC236}">
                  <a16:creationId xmlns:a16="http://schemas.microsoft.com/office/drawing/2014/main" id="{05231B8C-0E61-4D45-B895-DB2412E88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7998" y="2929301"/>
              <a:ext cx="581432" cy="581432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4C64DF07-2530-4028-B392-B4FBF0E0E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683" y="1942785"/>
              <a:ext cx="641494" cy="641494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4D5D27F6-397F-47D0-B7E4-A5DE5140A0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5159" y="2219538"/>
              <a:ext cx="679654" cy="679654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F8499E6E-B8F1-4320-AAED-E466BD9A9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9489" y="4165218"/>
              <a:ext cx="695293" cy="695293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215F2C31-D0B5-4716-8B1F-28A2DD945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983" y="4523542"/>
              <a:ext cx="695293" cy="695293"/>
            </a:xfrm>
            <a:prstGeom prst="rect">
              <a:avLst/>
            </a:prstGeom>
          </p:spPr>
        </p:pic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7DF1B615-7819-42E2-9AA3-BC3003102E7F}"/>
                </a:ext>
              </a:extLst>
            </p:cNvPr>
            <p:cNvSpPr/>
            <p:nvPr userDrawn="1"/>
          </p:nvSpPr>
          <p:spPr>
            <a:xfrm>
              <a:off x="8266364" y="1714200"/>
              <a:ext cx="1345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Lokal-avdelinger</a:t>
              </a: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9AB2483-B28F-4FAD-AB01-01BE545989BC}"/>
                </a:ext>
              </a:extLst>
            </p:cNvPr>
            <p:cNvSpPr/>
            <p:nvPr userDrawn="1"/>
          </p:nvSpPr>
          <p:spPr>
            <a:xfrm>
              <a:off x="8851358" y="2774886"/>
              <a:ext cx="1345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Bransjens møteplass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8A17F340-EC20-4A60-9E2F-A92F8875C6D0}"/>
                </a:ext>
              </a:extLst>
            </p:cNvPr>
            <p:cNvSpPr/>
            <p:nvPr userDrawn="1"/>
          </p:nvSpPr>
          <p:spPr>
            <a:xfrm>
              <a:off x="8917284" y="3783983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Bærekraft og innovasjon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82E9A26A-7C9F-4C08-8F4E-6513C2BADE0E}"/>
                </a:ext>
              </a:extLst>
            </p:cNvPr>
            <p:cNvSpPr/>
            <p:nvPr userDrawn="1"/>
          </p:nvSpPr>
          <p:spPr>
            <a:xfrm>
              <a:off x="8352881" y="4977746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HMS</a:t>
              </a: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B30648B-BAB3-4AC4-B5BE-3FF187025A05}"/>
                </a:ext>
              </a:extLst>
            </p:cNvPr>
            <p:cNvSpPr/>
            <p:nvPr userDrawn="1"/>
          </p:nvSpPr>
          <p:spPr>
            <a:xfrm>
              <a:off x="7334276" y="5416838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Forsikring, pensjon og garantier</a:t>
              </a: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E909E5F4-B95D-4EE6-8D61-98CFC593F3F4}"/>
                </a:ext>
              </a:extLst>
            </p:cNvPr>
            <p:cNvSpPr/>
            <p:nvPr userDrawn="1"/>
          </p:nvSpPr>
          <p:spPr>
            <a:xfrm>
              <a:off x="6132244" y="5536329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Utdanning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5DBD9BA-E046-4C27-8170-2562E80470DB}"/>
                </a:ext>
              </a:extLst>
            </p:cNvPr>
            <p:cNvSpPr/>
            <p:nvPr userDrawn="1"/>
          </p:nvSpPr>
          <p:spPr>
            <a:xfrm>
              <a:off x="5078825" y="4933730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Rekruttering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32AEF682-7434-4D5B-B943-2C7C80127569}"/>
                </a:ext>
              </a:extLst>
            </p:cNvPr>
            <p:cNvSpPr/>
            <p:nvPr userDrawn="1"/>
          </p:nvSpPr>
          <p:spPr>
            <a:xfrm>
              <a:off x="4590799" y="3976014"/>
              <a:ext cx="11088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Arbeidsliv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1E00FB2C-F9C9-4148-880D-8688418BB6FD}"/>
                </a:ext>
              </a:extLst>
            </p:cNvPr>
            <p:cNvSpPr/>
            <p:nvPr userDrawn="1"/>
          </p:nvSpPr>
          <p:spPr>
            <a:xfrm>
              <a:off x="4579991" y="2740711"/>
              <a:ext cx="1108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Juridisk bistand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699AEFC2-67BB-4AA3-916E-5DB7F19CF188}"/>
                </a:ext>
              </a:extLst>
            </p:cNvPr>
            <p:cNvSpPr/>
            <p:nvPr userDrawn="1"/>
          </p:nvSpPr>
          <p:spPr>
            <a:xfrm>
              <a:off x="5145243" y="1667072"/>
              <a:ext cx="1108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b-NO" sz="1200" b="1" kern="0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Seriøsitet, etikk og omdømme</a:t>
              </a:r>
            </a:p>
          </p:txBody>
        </p:sp>
        <p:pic>
          <p:nvPicPr>
            <p:cNvPr id="63" name="Bilde 62">
              <a:extLst>
                <a:ext uri="{FF2B5EF4-FFF2-40B4-BE49-F238E27FC236}">
                  <a16:creationId xmlns:a16="http://schemas.microsoft.com/office/drawing/2014/main" id="{99AB9D33-EB8F-401A-9D2E-41E88A42A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339" y="3052812"/>
              <a:ext cx="988589" cy="988589"/>
            </a:xfrm>
            <a:prstGeom prst="rect">
              <a:avLst/>
            </a:prstGeom>
          </p:spPr>
        </p:pic>
      </p:grpSp>
      <p:pic>
        <p:nvPicPr>
          <p:cNvPr id="65" name="Bilde 64">
            <a:extLst>
              <a:ext uri="{FF2B5EF4-FFF2-40B4-BE49-F238E27FC236}">
                <a16:creationId xmlns:a16="http://schemas.microsoft.com/office/drawing/2014/main" id="{272FC1F8-C653-4324-B47C-5FE3BB7C3BF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B9402-24A6-495C-BB81-16CF0B30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65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4AFC44-D317-4DF6-A5B0-616A85BD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474EC14-8A7A-4490-9BA8-8DF40D0F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868A-0B82-40DA-9831-B319F3085CE1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DC638F4-0254-4CC7-9782-2563030D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910C72-1723-402F-B511-F1C14A41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80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gress, natur, felt&#10;&#10;Automatisk generert beskrivelse">
            <a:extLst>
              <a:ext uri="{FF2B5EF4-FFF2-40B4-BE49-F238E27FC236}">
                <a16:creationId xmlns:a16="http://schemas.microsoft.com/office/drawing/2014/main" id="{C623194E-F446-4A91-AF73-22EF0052E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8B81191-76A6-4FB1-A008-0C1783C1EF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C559BA1-C21B-44A2-95E5-2C6E3289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5" y="365125"/>
            <a:ext cx="989113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7CB2412-26BA-4632-BAAB-50F668442F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13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gress, natur, felt&#10;&#10;Automatisk generert beskrivelse">
            <a:extLst>
              <a:ext uri="{FF2B5EF4-FFF2-40B4-BE49-F238E27FC236}">
                <a16:creationId xmlns:a16="http://schemas.microsoft.com/office/drawing/2014/main" id="{C623194E-F446-4A91-AF73-22EF0052E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8B81191-76A6-4FB1-A008-0C1783C1EF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70DFEA-718F-4FC7-A1CA-33C9E1EA6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26ED3AB7-F0B0-4F82-AEED-71231A69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5" y="2084748"/>
            <a:ext cx="11496906" cy="413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87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A677B7-86A9-4624-8C36-3AD1292F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0" y="509025"/>
            <a:ext cx="9753599" cy="123778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F67DF4-7A88-4941-9E7D-5FFB6A2E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996067"/>
            <a:ext cx="6741840" cy="42409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2DDC07-3F7F-4EFE-BD17-01AA52FA0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860" y="1996068"/>
            <a:ext cx="4389165" cy="42409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F14DE7-64D5-4C43-A908-95B12D59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ECE2-B9A3-4561-82BF-9E5F1FE01774}" type="datetime1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5495BB-E6EB-47E8-B224-FCF3E2CB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935175-01EF-4D32-B4DD-BC247F22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8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7D7B25-B2C8-4B74-A0A1-6905D9A5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5ECA83-8C4D-4879-82E1-FBDDE78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068B6C-8AFD-49C4-8207-7A1A0404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D28-B691-47CB-B55F-1B4FA7B42C13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F1CD04-F972-4A68-8263-437CE702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B4E74B-9D95-497E-92AC-9376B1F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22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16C4C8-050D-4FE4-99E9-958BF887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245328"/>
            <a:ext cx="9958040" cy="13247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DCA6F3F-4206-4831-8463-AC636C0DB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0"/>
            <a:ext cx="6625952" cy="38115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A7DFF5-8F90-4BF7-A58B-BA0F806F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780" y="2057400"/>
            <a:ext cx="449324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FE595B-3E32-4727-A676-7D09E6F0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0FA4-259F-4C72-A269-22A374D7C77C}" type="datetime1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8D20F6-B3B4-4795-A10D-2ECDD05B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D0CF325-B20B-49C3-AC86-047753CB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310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EAA41F-333D-4B4F-BDFD-C23DD2A7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46F0EB8-6DF7-4E59-A10C-1D0628C22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F9B1F1-82CE-4038-9B00-488D0A45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1F0A7C-C79E-4B9C-A9CA-457AA71E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610E8B-8A61-4AAF-B4E8-DDEBB02A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7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66085-425C-4846-9917-60AB521A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776DE-687C-4FEC-9E5C-DA2F4443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017565-FFA2-4ABB-8A5F-F7A7DE76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5A3D6C-D735-4CC5-87C3-3B9F8821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9E0006-8D0F-43B6-BF3E-29FEAA0B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95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1F2380-9A35-47F3-87AA-3BE2CE06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F5684E-1B58-45C9-AEC2-CC12D329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41D66F-4CF1-455A-95C7-F2149410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6B90A7-785B-438B-8CEA-B531AC14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B5998D-4CAC-4CE2-8504-CC36B6E2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96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BDCBDB-E4D9-47F1-B858-A001F37C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123062-33A9-4EFC-9073-AD7E53F60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AE908B-A578-4976-A213-79DF3DDE5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27BE18-21A6-467E-BE18-9A64A477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399051-4055-40EE-8008-DAB16EEF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7FA75C-A532-49DC-800C-6C774AE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21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9CD9C-73DA-4BB7-BDEC-38F4160E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A61709-C529-4F9A-BCFD-4B56A2D5E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B14DBB7-8B4E-4F3C-86F5-DFAAF85DA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B35937-36D1-4B53-B27B-500754EAA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34D691-3725-4875-B0F0-1F56B2A71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9C4ECAB-73EF-4920-BB89-37DBAEAD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34DE21-32F2-4634-9D2C-EBDF1E45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98576A5-8961-4DDF-8055-8E453D2B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4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A44AD0-ADAC-4102-92E3-9914E100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7050FE7-BFCE-468F-AECB-0C1D1EEE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7492F0A-1804-4D3D-BD0D-16058865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8A7CCD-88CE-4635-81EB-C22C5AE7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8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800396-106C-4D5F-B35E-BA116EDD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7CB37-799F-4008-9387-DE032E90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DC4D3B-B9A1-45ED-B928-9F3FC5C6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82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E36A7-11D1-4919-9657-8D2E356F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38BAFE-129F-4B0D-A5B7-3D14C0F2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DC9648-0844-4828-AE0E-2A46A225B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EA935F-4E4D-4F61-B268-E8F4D6E6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FDC8CD-D06D-4652-AE1D-FB19435B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C984A93-E02D-4BE1-BF1F-01B30BF7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758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E8753-F1B9-4C87-9959-BCB78000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D881C0D-5BE0-47CB-BA1D-CD1D881F5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B1BA38-BF42-40A3-BEC0-C7E210C2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D0A881-FBF4-4B0B-8CCF-79BA21E3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1E2B2F-66B0-4AA1-A199-0B11C1E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252700-07B3-4A50-AF81-5D1FCE1E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07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40A13-738C-42DB-91C1-4F61BD66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8010"/>
            <a:ext cx="10515600" cy="26444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A972E2-13BD-4572-ADB7-74A6931E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42E4CD-D57F-48CE-93CE-6B7859A4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9D74-4AF7-47FD-91BE-10CF120CF981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E8996B-63DB-44EF-B501-FB57D057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741CD9-0BA5-42D1-9B9C-ACD2660D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08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40BE84-4EA0-4347-B013-0B31A634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B05C2F-BBE1-45C2-9132-A19EB2455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62C1B3-30B3-4AA5-9CFC-6110FB5A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DE8313-B5EF-4F44-870D-D50519D2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E9A63-F1B4-4795-94FC-9E547C72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57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E64186-771A-41A5-9DAC-190F539D1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DD9453A-0E16-4454-9562-947A6BB0A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48660-A112-48BB-B84D-9FAED8C5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B99F7-A95B-444C-95EF-1DD679E70265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6AD43C-2D62-4E72-A504-45111266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ABC8FE-4F8D-487D-B88B-5F649E5B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7739C-6737-4B12-A647-7CE6B09CF8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81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E7E5C-C4F8-4E13-9010-9243E47E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14C8B6-7F21-46E7-9810-D2522774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235" y="1996067"/>
            <a:ext cx="5707565" cy="418089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F49987-4C0B-48E2-937A-1634C3CF8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96067"/>
            <a:ext cx="5707565" cy="41808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A1FF6A-1DE6-4DB4-8A78-70CE42EE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F39B-5DD9-430C-ADB7-F2C30F343359}" type="datetime1">
              <a:rPr lang="nb-NO" smtClean="0"/>
              <a:t>26.02.2024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C7DFB0-015C-43A4-8E83-030F1AC3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AA873C1-CE92-4246-B0A6-E334C450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8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D665B-FE4E-482E-A1E1-202C163B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89" y="365125"/>
            <a:ext cx="987998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902D1F-52FE-4918-B7DA-01D2AF3D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690" y="1857375"/>
            <a:ext cx="5651886" cy="729708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E42968-97A4-48B9-BF30-5FAF08AF7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690" y="2671761"/>
            <a:ext cx="5651886" cy="35179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5EB30A-5D05-4003-A3AA-5AB42CAC5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651884" cy="729708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B98BA46-CE3B-4200-8546-25F04BC6A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651885" cy="351790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B41F27-DB7B-418E-B0CC-0E2FB5B0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A7A8-7A5F-482D-88B0-EB9FCFA69870}" type="datetime1">
              <a:rPr lang="nb-NO" smtClean="0"/>
              <a:t>26.02.2024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1B22F86-6A8D-41ED-9A0C-0B686895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1C87290-B0EA-48DC-9F2C-2625BDE0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7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ret i 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068B6C-8AFD-49C4-8207-7A1A0404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8D28-B691-47CB-B55F-1B4FA7B42C13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F1CD04-F972-4A68-8263-437CE702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B4E74B-9D95-497E-92AC-9376B1F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5D77A66-D723-456A-8A87-A3E9036C836C}"/>
              </a:ext>
            </a:extLst>
          </p:cNvPr>
          <p:cNvSpPr/>
          <p:nvPr userDrawn="1"/>
        </p:nvSpPr>
        <p:spPr>
          <a:xfrm>
            <a:off x="10252090" y="1"/>
            <a:ext cx="1939910" cy="6858000"/>
          </a:xfrm>
          <a:prstGeom prst="rect">
            <a:avLst/>
          </a:prstGeom>
          <a:solidFill>
            <a:srgbClr val="00446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373FCC-5E82-4C1E-BB08-C0CDB7116C68}"/>
              </a:ext>
            </a:extLst>
          </p:cNvPr>
          <p:cNvSpPr/>
          <p:nvPr userDrawn="1"/>
        </p:nvSpPr>
        <p:spPr>
          <a:xfrm>
            <a:off x="10261968" y="2749993"/>
            <a:ext cx="1930032" cy="4108006"/>
          </a:xfrm>
          <a:prstGeom prst="rect">
            <a:avLst/>
          </a:prstGeom>
          <a:gradFill>
            <a:gsLst>
              <a:gs pos="0">
                <a:srgbClr val="00456E">
                  <a:alpha val="0"/>
                </a:srgbClr>
              </a:gs>
              <a:gs pos="100000">
                <a:srgbClr val="0045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1FF91F-993D-472B-9069-99E0BA4E9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8A1E939-F2BC-4CFA-8993-CCEEFF053F00}"/>
              </a:ext>
            </a:extLst>
          </p:cNvPr>
          <p:cNvSpPr txBox="1"/>
          <p:nvPr userDrawn="1"/>
        </p:nvSpPr>
        <p:spPr>
          <a:xfrm>
            <a:off x="311651" y="3533318"/>
            <a:ext cx="111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Jørgen Evensen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5F89E52D-3D51-479D-9738-DA197AE2174E}"/>
              </a:ext>
            </a:extLst>
          </p:cNvPr>
          <p:cNvSpPr txBox="1"/>
          <p:nvPr userDrawn="1"/>
        </p:nvSpPr>
        <p:spPr>
          <a:xfrm>
            <a:off x="3779814" y="3550828"/>
            <a:ext cx="111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Eskil Røsand 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0542CD95-A439-43A8-9FCE-21406841C08B}"/>
              </a:ext>
            </a:extLst>
          </p:cNvPr>
          <p:cNvSpPr txBox="1"/>
          <p:nvPr userDrawn="1"/>
        </p:nvSpPr>
        <p:spPr>
          <a:xfrm>
            <a:off x="1573780" y="3524028"/>
            <a:ext cx="943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Eirik Andre Gjelsvik 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3CF2ADA4-D007-4E5A-A306-2E07A6A857D2}"/>
              </a:ext>
            </a:extLst>
          </p:cNvPr>
          <p:cNvSpPr txBox="1"/>
          <p:nvPr userDrawn="1"/>
        </p:nvSpPr>
        <p:spPr>
          <a:xfrm>
            <a:off x="6026049" y="3571490"/>
            <a:ext cx="111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Torgeir Wiig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E961A3AB-D0FA-4D56-B4D3-DEA3C4CA79C1}"/>
              </a:ext>
            </a:extLst>
          </p:cNvPr>
          <p:cNvSpPr txBox="1"/>
          <p:nvPr userDrawn="1"/>
        </p:nvSpPr>
        <p:spPr>
          <a:xfrm>
            <a:off x="6583833" y="5714330"/>
            <a:ext cx="1378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John Ivar Mejlænder-Larsen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017C6322-6180-4879-A314-6CF79F7978CE}"/>
              </a:ext>
            </a:extLst>
          </p:cNvPr>
          <p:cNvSpPr txBox="1"/>
          <p:nvPr userDrawn="1"/>
        </p:nvSpPr>
        <p:spPr>
          <a:xfrm>
            <a:off x="8131276" y="3554064"/>
            <a:ext cx="111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     Jon Syrtveit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F367A12A-630D-474C-B941-1E8FEFE487A8}"/>
              </a:ext>
            </a:extLst>
          </p:cNvPr>
          <p:cNvSpPr txBox="1"/>
          <p:nvPr userDrawn="1"/>
        </p:nvSpPr>
        <p:spPr>
          <a:xfrm>
            <a:off x="176450" y="5658951"/>
            <a:ext cx="1311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Hans Kristian Aasland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C53A088A-2FE1-4166-AFEE-ED11613A1D69}"/>
              </a:ext>
            </a:extLst>
          </p:cNvPr>
          <p:cNvSpPr txBox="1"/>
          <p:nvPr userDrawn="1"/>
        </p:nvSpPr>
        <p:spPr>
          <a:xfrm>
            <a:off x="7868190" y="5704046"/>
            <a:ext cx="1001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Øivind Larsen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683DF9DF-DE95-40CA-B930-8527102D70B6}"/>
              </a:ext>
            </a:extLst>
          </p:cNvPr>
          <p:cNvSpPr txBox="1"/>
          <p:nvPr userDrawn="1"/>
        </p:nvSpPr>
        <p:spPr>
          <a:xfrm>
            <a:off x="2459353" y="5680398"/>
            <a:ext cx="877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Arild Østgård 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EEBD5780-2328-4975-AEBF-6780214249A6}"/>
              </a:ext>
            </a:extLst>
          </p:cNvPr>
          <p:cNvSpPr txBox="1"/>
          <p:nvPr userDrawn="1"/>
        </p:nvSpPr>
        <p:spPr>
          <a:xfrm>
            <a:off x="4597652" y="5678294"/>
            <a:ext cx="1408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Per Jonsson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F57C4CDC-D06B-42E1-B6C9-1BA32E4F0CC6}"/>
              </a:ext>
            </a:extLst>
          </p:cNvPr>
          <p:cNvSpPr txBox="1"/>
          <p:nvPr userDrawn="1"/>
        </p:nvSpPr>
        <p:spPr>
          <a:xfrm>
            <a:off x="1219625" y="5677358"/>
            <a:ext cx="1427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nb-NO" sz="1100" err="1">
                <a:latin typeface="Arial" panose="020B0604020202020204" pitchFamily="34" charset="0"/>
                <a:cs typeface="Arial" panose="020B0604020202020204" pitchFamily="34" charset="0"/>
              </a:rPr>
              <a:t>Gjermundshaug</a:t>
            </a:r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37C9B8AD-EB3B-4F71-8C0B-DD66BA00B75A}"/>
              </a:ext>
            </a:extLst>
          </p:cNvPr>
          <p:cNvSpPr txBox="1"/>
          <p:nvPr userDrawn="1"/>
        </p:nvSpPr>
        <p:spPr>
          <a:xfrm>
            <a:off x="2547312" y="3545727"/>
            <a:ext cx="123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Per Christian Lie Stoltz</a:t>
            </a:r>
          </a:p>
        </p:txBody>
      </p:sp>
      <p:pic>
        <p:nvPicPr>
          <p:cNvPr id="56" name="Bilde 55">
            <a:extLst>
              <a:ext uri="{FF2B5EF4-FFF2-40B4-BE49-F238E27FC236}">
                <a16:creationId xmlns:a16="http://schemas.microsoft.com/office/drawing/2014/main" id="{19928044-557A-4B9F-AF10-2116C799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057" y="4352600"/>
            <a:ext cx="964736" cy="1231353"/>
          </a:xfrm>
          <a:prstGeom prst="rect">
            <a:avLst/>
          </a:prstGeom>
        </p:spPr>
      </p:pic>
      <p:pic>
        <p:nvPicPr>
          <p:cNvPr id="57" name="Bilde 56">
            <a:extLst>
              <a:ext uri="{FF2B5EF4-FFF2-40B4-BE49-F238E27FC236}">
                <a16:creationId xmlns:a16="http://schemas.microsoft.com/office/drawing/2014/main" id="{A6B66A9A-45E0-4231-A82B-E68860696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909" y="2197112"/>
            <a:ext cx="1176678" cy="1231353"/>
          </a:xfrm>
          <a:prstGeom prst="rect">
            <a:avLst/>
          </a:prstGeom>
        </p:spPr>
      </p:pic>
      <p:pic>
        <p:nvPicPr>
          <p:cNvPr id="58" name="Bilde 57">
            <a:extLst>
              <a:ext uri="{FF2B5EF4-FFF2-40B4-BE49-F238E27FC236}">
                <a16:creationId xmlns:a16="http://schemas.microsoft.com/office/drawing/2014/main" id="{63F2B6F0-F010-498C-BBCA-3CA1308B5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81" y="4345670"/>
            <a:ext cx="933192" cy="1264247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D4C74832-3AD0-4A8B-AD4E-6ABE63F8D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29" y="4334193"/>
            <a:ext cx="1160580" cy="1231358"/>
          </a:xfrm>
          <a:prstGeom prst="rect">
            <a:avLst/>
          </a:prstGeom>
        </p:spPr>
      </p:pic>
      <p:pic>
        <p:nvPicPr>
          <p:cNvPr id="60" name="Bilde 59">
            <a:extLst>
              <a:ext uri="{FF2B5EF4-FFF2-40B4-BE49-F238E27FC236}">
                <a16:creationId xmlns:a16="http://schemas.microsoft.com/office/drawing/2014/main" id="{37F47851-FDED-494F-ADDA-4FC16062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610" y="4352600"/>
            <a:ext cx="1022528" cy="1220909"/>
          </a:xfrm>
          <a:prstGeom prst="rect">
            <a:avLst/>
          </a:prstGeom>
        </p:spPr>
      </p:pic>
      <p:pic>
        <p:nvPicPr>
          <p:cNvPr id="61" name="Bilde 60">
            <a:extLst>
              <a:ext uri="{FF2B5EF4-FFF2-40B4-BE49-F238E27FC236}">
                <a16:creationId xmlns:a16="http://schemas.microsoft.com/office/drawing/2014/main" id="{8AC79F21-29D6-4F44-B32B-0B395094E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348828" y="4352600"/>
            <a:ext cx="933191" cy="1231358"/>
          </a:xfrm>
          <a:prstGeom prst="rect">
            <a:avLst/>
          </a:prstGeom>
        </p:spPr>
      </p:pic>
      <p:sp>
        <p:nvSpPr>
          <p:cNvPr id="62" name="TekstSylinder 61">
            <a:extLst>
              <a:ext uri="{FF2B5EF4-FFF2-40B4-BE49-F238E27FC236}">
                <a16:creationId xmlns:a16="http://schemas.microsoft.com/office/drawing/2014/main" id="{942C9937-771D-4992-910C-477A2F8B3252}"/>
              </a:ext>
            </a:extLst>
          </p:cNvPr>
          <p:cNvSpPr txBox="1"/>
          <p:nvPr userDrawn="1"/>
        </p:nvSpPr>
        <p:spPr>
          <a:xfrm>
            <a:off x="3585965" y="5719147"/>
            <a:ext cx="899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Heidi Wolden</a:t>
            </a:r>
          </a:p>
        </p:txBody>
      </p:sp>
      <p:pic>
        <p:nvPicPr>
          <p:cNvPr id="63" name="Bilde 62" descr="Et bilde som inneholder person, mann, bygning, utendørs&#10;&#10;Automatisk generert beskrivelse">
            <a:extLst>
              <a:ext uri="{FF2B5EF4-FFF2-40B4-BE49-F238E27FC236}">
                <a16:creationId xmlns:a16="http://schemas.microsoft.com/office/drawing/2014/main" id="{04CA1ABA-D33A-4686-93DE-F5F39AB65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6"/>
          <a:stretch/>
        </p:blipFill>
        <p:spPr>
          <a:xfrm>
            <a:off x="7710238" y="4363340"/>
            <a:ext cx="1079089" cy="1264247"/>
          </a:xfrm>
          <a:prstGeom prst="rect">
            <a:avLst/>
          </a:prstGeom>
        </p:spPr>
      </p:pic>
      <p:sp>
        <p:nvSpPr>
          <p:cNvPr id="64" name="TekstSylinder 63">
            <a:extLst>
              <a:ext uri="{FF2B5EF4-FFF2-40B4-BE49-F238E27FC236}">
                <a16:creationId xmlns:a16="http://schemas.microsoft.com/office/drawing/2014/main" id="{E8FA08E8-7376-4779-851C-8FA3C51DB818}"/>
              </a:ext>
            </a:extLst>
          </p:cNvPr>
          <p:cNvSpPr txBox="1"/>
          <p:nvPr userDrawn="1"/>
        </p:nvSpPr>
        <p:spPr>
          <a:xfrm>
            <a:off x="4917544" y="3577296"/>
            <a:ext cx="1138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Lars N. </a:t>
            </a:r>
            <a:r>
              <a:rPr lang="nb-NO" sz="1100" err="1">
                <a:latin typeface="Arial" panose="020B0604020202020204" pitchFamily="34" charset="0"/>
                <a:cs typeface="Arial" panose="020B0604020202020204" pitchFamily="34" charset="0"/>
              </a:rPr>
              <a:t>Hjertås</a:t>
            </a:r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474C664A-360A-407D-880B-7361F1046E3A}"/>
              </a:ext>
            </a:extLst>
          </p:cNvPr>
          <p:cNvSpPr txBox="1"/>
          <p:nvPr userDrawn="1"/>
        </p:nvSpPr>
        <p:spPr>
          <a:xfrm>
            <a:off x="7260136" y="3571490"/>
            <a:ext cx="1086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Asle Randen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2A0FD21F-57CC-46D4-AFB1-5E7C7B9D1D12}"/>
              </a:ext>
            </a:extLst>
          </p:cNvPr>
          <p:cNvSpPr txBox="1"/>
          <p:nvPr userDrawn="1"/>
        </p:nvSpPr>
        <p:spPr>
          <a:xfrm>
            <a:off x="5743716" y="5656078"/>
            <a:ext cx="110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Arial" panose="020B0604020202020204" pitchFamily="34" charset="0"/>
                <a:cs typeface="Arial" panose="020B0604020202020204" pitchFamily="34" charset="0"/>
              </a:rPr>
              <a:t>Reinert Hersleth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3AAE10FF-5393-44F0-8652-56574E0BCE1A}"/>
              </a:ext>
            </a:extLst>
          </p:cNvPr>
          <p:cNvSpPr txBox="1"/>
          <p:nvPr userDrawn="1"/>
        </p:nvSpPr>
        <p:spPr>
          <a:xfrm>
            <a:off x="8879235" y="5724460"/>
            <a:ext cx="110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Geir Amundsen</a:t>
            </a:r>
          </a:p>
        </p:txBody>
      </p:sp>
      <p:pic>
        <p:nvPicPr>
          <p:cNvPr id="68" name="Bilde 67" descr="Et bilde som inneholder person, mann, foto, slips&#10;&#10;Automatisk generert beskrivelse">
            <a:extLst>
              <a:ext uri="{FF2B5EF4-FFF2-40B4-BE49-F238E27FC236}">
                <a16:creationId xmlns:a16="http://schemas.microsoft.com/office/drawing/2014/main" id="{B0F860A7-9AE3-461D-9C2E-C6B947541A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95" y="2186620"/>
            <a:ext cx="1093241" cy="1252335"/>
          </a:xfrm>
          <a:prstGeom prst="rect">
            <a:avLst/>
          </a:prstGeom>
        </p:spPr>
      </p:pic>
      <p:pic>
        <p:nvPicPr>
          <p:cNvPr id="69" name="Bilde 68" descr="Et bilde som inneholder person, mann, smilende, slips&#10;&#10;Automatisk generert beskrivelse">
            <a:extLst>
              <a:ext uri="{FF2B5EF4-FFF2-40B4-BE49-F238E27FC236}">
                <a16:creationId xmlns:a16="http://schemas.microsoft.com/office/drawing/2014/main" id="{21F5F9CD-8605-41ED-A1A7-590C7661C8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615" y="2255159"/>
            <a:ext cx="985081" cy="1199053"/>
          </a:xfrm>
          <a:prstGeom prst="rect">
            <a:avLst/>
          </a:prstGeom>
        </p:spPr>
      </p:pic>
      <p:pic>
        <p:nvPicPr>
          <p:cNvPr id="70" name="Bilde 69" descr="Et bilde som inneholder mann, person, slips, vegg&#10;&#10;Automatisk generert beskrivelse">
            <a:extLst>
              <a:ext uri="{FF2B5EF4-FFF2-40B4-BE49-F238E27FC236}">
                <a16:creationId xmlns:a16="http://schemas.microsoft.com/office/drawing/2014/main" id="{06336E3C-3555-493A-A69F-47C19884AF5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47" y="4352600"/>
            <a:ext cx="1074535" cy="1231353"/>
          </a:xfrm>
          <a:prstGeom prst="rect">
            <a:avLst/>
          </a:prstGeom>
        </p:spPr>
      </p:pic>
      <p:pic>
        <p:nvPicPr>
          <p:cNvPr id="71" name="Bilde 70" descr="Et bilde som inneholder person, vegg, mann, innendørs&#10;&#10;Automatisk generert beskrivelse">
            <a:extLst>
              <a:ext uri="{FF2B5EF4-FFF2-40B4-BE49-F238E27FC236}">
                <a16:creationId xmlns:a16="http://schemas.microsoft.com/office/drawing/2014/main" id="{ED86E503-A65D-4026-AB48-21ABF03EAE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30" y="4345669"/>
            <a:ext cx="977954" cy="1281917"/>
          </a:xfrm>
          <a:prstGeom prst="rect">
            <a:avLst/>
          </a:prstGeom>
        </p:spPr>
      </p:pic>
      <p:pic>
        <p:nvPicPr>
          <p:cNvPr id="72" name="Bilde 71" descr="Et bilde som inneholder person, mann, vegg, innendørs&#10;&#10;Automatisk generert beskrivelse">
            <a:extLst>
              <a:ext uri="{FF2B5EF4-FFF2-40B4-BE49-F238E27FC236}">
                <a16:creationId xmlns:a16="http://schemas.microsoft.com/office/drawing/2014/main" id="{1A789AB6-6A64-4492-B71A-D76AF11DF7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675" y="4362007"/>
            <a:ext cx="964735" cy="1231358"/>
          </a:xfrm>
          <a:prstGeom prst="rect">
            <a:avLst/>
          </a:prstGeom>
        </p:spPr>
      </p:pic>
      <p:pic>
        <p:nvPicPr>
          <p:cNvPr id="73" name="Bilde 72" descr="Et bilde som inneholder person, mann, dress, klær&#10;&#10;Automatisk generert beskrivelse">
            <a:extLst>
              <a:ext uri="{FF2B5EF4-FFF2-40B4-BE49-F238E27FC236}">
                <a16:creationId xmlns:a16="http://schemas.microsoft.com/office/drawing/2014/main" id="{F060035A-BE9D-4BF9-9339-488722EB30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96" y="2219166"/>
            <a:ext cx="985081" cy="1231352"/>
          </a:xfrm>
          <a:prstGeom prst="rect">
            <a:avLst/>
          </a:prstGeom>
        </p:spPr>
      </p:pic>
      <p:pic>
        <p:nvPicPr>
          <p:cNvPr id="107" name="Bilde 106" descr="Et bilde som inneholder person, mann, himmel, utendørs&#10;&#10;Automatisk generert beskrivelse">
            <a:extLst>
              <a:ext uri="{FF2B5EF4-FFF2-40B4-BE49-F238E27FC236}">
                <a16:creationId xmlns:a16="http://schemas.microsoft.com/office/drawing/2014/main" id="{7A8EC262-DBAB-476A-87FE-0B590F8130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575" y="2314322"/>
            <a:ext cx="1020042" cy="1124633"/>
          </a:xfrm>
          <a:prstGeom prst="rect">
            <a:avLst/>
          </a:prstGeom>
        </p:spPr>
      </p:pic>
      <p:pic>
        <p:nvPicPr>
          <p:cNvPr id="108" name="Bilde 107" descr="Et bilde som inneholder person, mann, vegg, innendørs&#10;&#10;Automatisk generert beskrivelse">
            <a:extLst>
              <a:ext uri="{FF2B5EF4-FFF2-40B4-BE49-F238E27FC236}">
                <a16:creationId xmlns:a16="http://schemas.microsoft.com/office/drawing/2014/main" id="{81677D6B-725C-4D0A-91A2-BB6C510A50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655" y="2275857"/>
            <a:ext cx="1159609" cy="1159609"/>
          </a:xfrm>
          <a:prstGeom prst="rect">
            <a:avLst/>
          </a:prstGeom>
        </p:spPr>
      </p:pic>
      <p:pic>
        <p:nvPicPr>
          <p:cNvPr id="109" name="Bilde 108" descr="Et bilde som inneholder mann, person, vindu, innendørs&#10;&#10;Automatisk generert beskrivelse">
            <a:extLst>
              <a:ext uri="{FF2B5EF4-FFF2-40B4-BE49-F238E27FC236}">
                <a16:creationId xmlns:a16="http://schemas.microsoft.com/office/drawing/2014/main" id="{CB9FE078-6408-49BC-A53E-573CF9F206B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397" y="2200279"/>
            <a:ext cx="937310" cy="1220907"/>
          </a:xfrm>
          <a:prstGeom prst="rect">
            <a:avLst/>
          </a:prstGeom>
        </p:spPr>
      </p:pic>
      <p:pic>
        <p:nvPicPr>
          <p:cNvPr id="110" name="Bilde 109">
            <a:extLst>
              <a:ext uri="{FF2B5EF4-FFF2-40B4-BE49-F238E27FC236}">
                <a16:creationId xmlns:a16="http://schemas.microsoft.com/office/drawing/2014/main" id="{902B1A6F-893E-4B58-8E8C-9EE17269732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0" y="2198061"/>
            <a:ext cx="1025260" cy="12374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5F25D8D-C49C-4223-B41C-B1FD96AAA956}"/>
              </a:ext>
            </a:extLst>
          </p:cNvPr>
          <p:cNvSpPr txBox="1"/>
          <p:nvPr userDrawn="1"/>
        </p:nvSpPr>
        <p:spPr>
          <a:xfrm>
            <a:off x="382860" y="705678"/>
            <a:ext cx="922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kern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Styret i EBA 2019 - 2020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69243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 jobbe 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Et bilde som inneholder person, innendørs, mann, vegg&#10;&#10;Automatisk generert beskrivelse">
            <a:extLst>
              <a:ext uri="{FF2B5EF4-FFF2-40B4-BE49-F238E27FC236}">
                <a16:creationId xmlns:a16="http://schemas.microsoft.com/office/drawing/2014/main" id="{B2F213C5-4456-4732-AED8-441F87488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E24224B-D452-41E7-9DF7-59D38616730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0072353"/>
              </p:ext>
            </p:extLst>
          </p:nvPr>
        </p:nvGraphicFramePr>
        <p:xfrm>
          <a:off x="-109770" y="2190689"/>
          <a:ext cx="5785820" cy="365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C927E305-F200-4E8E-B2D8-F283E52EE526}"/>
              </a:ext>
            </a:extLst>
          </p:cNvPr>
          <p:cNvSpPr/>
          <p:nvPr userDrawn="1"/>
        </p:nvSpPr>
        <p:spPr>
          <a:xfrm>
            <a:off x="2015401" y="3494703"/>
            <a:ext cx="154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Myndigheter</a:t>
            </a:r>
            <a:endParaRPr kumimoji="0" lang="nb-NO" sz="9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E521009-6B89-40CD-B406-264899693C75}"/>
              </a:ext>
            </a:extLst>
          </p:cNvPr>
          <p:cNvSpPr/>
          <p:nvPr userDrawn="1"/>
        </p:nvSpPr>
        <p:spPr>
          <a:xfrm>
            <a:off x="1064156" y="5400164"/>
            <a:ext cx="154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nb-NO" sz="9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1B366B-CB05-4806-827D-31204D3E3466}"/>
              </a:ext>
            </a:extLst>
          </p:cNvPr>
          <p:cNvSpPr/>
          <p:nvPr userDrawn="1"/>
        </p:nvSpPr>
        <p:spPr>
          <a:xfrm>
            <a:off x="2921607" y="5385757"/>
            <a:ext cx="154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Entreprenører</a:t>
            </a:r>
            <a:endParaRPr kumimoji="0" lang="nb-NO" sz="9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357EB1D-8991-43E5-99E0-F4261EB9A43F}"/>
              </a:ext>
            </a:extLst>
          </p:cNvPr>
          <p:cNvSpPr/>
          <p:nvPr userDrawn="1"/>
        </p:nvSpPr>
        <p:spPr>
          <a:xfrm>
            <a:off x="2010165" y="4295696"/>
            <a:ext cx="1545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Seriøsitet</a:t>
            </a:r>
            <a:endParaRPr kumimoji="0" lang="nb-NO" sz="10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659B75-704E-45BF-BAFD-68AFC0E72966}"/>
              </a:ext>
            </a:extLst>
          </p:cNvPr>
          <p:cNvSpPr/>
          <p:nvPr userDrawn="1"/>
        </p:nvSpPr>
        <p:spPr>
          <a:xfrm>
            <a:off x="382860" y="641246"/>
            <a:ext cx="4030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b="1" kern="0" dirty="0">
                <a:solidFill>
                  <a:schemeClr val="bg2">
                    <a:lumMod val="25000"/>
                  </a:schemeClr>
                </a:solidFill>
                <a:latin typeface="+mn-lt"/>
                <a:cs typeface="Arial"/>
              </a:rPr>
              <a:t>Slik jobber EBA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6028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lemmenes foretningsområ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F9E81B-B5B1-4DB9-97FB-4E33FE4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56A-205B-4B59-ACDF-EBD45930690A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8E1126-D2F7-4FF6-8B06-2B0FA28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8DA6E2-7F9B-44E9-92A3-AE964CA5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EC23EFB4-E3CB-4B0C-83CA-FBC116DCFDCA}"/>
              </a:ext>
            </a:extLst>
          </p:cNvPr>
          <p:cNvGrpSpPr/>
          <p:nvPr userDrawn="1"/>
        </p:nvGrpSpPr>
        <p:grpSpPr>
          <a:xfrm>
            <a:off x="1662531" y="2502570"/>
            <a:ext cx="8866937" cy="4138852"/>
            <a:chOff x="2282099" y="2926591"/>
            <a:chExt cx="8108985" cy="3785060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6C560CC-A4AF-4C3C-A67B-58E7C2748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2099" y="3244481"/>
              <a:ext cx="7627802" cy="2903059"/>
            </a:xfrm>
            <a:prstGeom prst="rect">
              <a:avLst/>
            </a:prstGeom>
          </p:spPr>
        </p:pic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65141E73-4041-4E27-B14B-879E7B7E1D18}"/>
                </a:ext>
              </a:extLst>
            </p:cNvPr>
            <p:cNvSpPr txBox="1"/>
            <p:nvPr/>
          </p:nvSpPr>
          <p:spPr>
            <a:xfrm>
              <a:off x="2468120" y="2926591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Asfalt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EA67AB66-5730-4C97-A3AA-6F95C6F07D5C}"/>
                </a:ext>
              </a:extLst>
            </p:cNvPr>
            <p:cNvSpPr txBox="1"/>
            <p:nvPr/>
          </p:nvSpPr>
          <p:spPr>
            <a:xfrm>
              <a:off x="4570940" y="2926591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Bygg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33786816-DE03-4EAD-8F8F-646E0A386A7A}"/>
                </a:ext>
              </a:extLst>
            </p:cNvPr>
            <p:cNvSpPr txBox="1"/>
            <p:nvPr/>
          </p:nvSpPr>
          <p:spPr>
            <a:xfrm>
              <a:off x="6627273" y="2926591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Anlegg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FC5188C6-6255-4142-8F28-0A9B5D96679C}"/>
                </a:ext>
              </a:extLst>
            </p:cNvPr>
            <p:cNvSpPr txBox="1"/>
            <p:nvPr/>
          </p:nvSpPr>
          <p:spPr>
            <a:xfrm>
              <a:off x="8684813" y="2926591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Jernbane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69D32824-DF25-4038-B756-F94D3129B443}"/>
                </a:ext>
              </a:extLst>
            </p:cNvPr>
            <p:cNvSpPr txBox="1"/>
            <p:nvPr/>
          </p:nvSpPr>
          <p:spPr>
            <a:xfrm>
              <a:off x="2468120" y="6126876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Drift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BD4DBB73-F4D2-49B6-B744-62E3A89A7AD2}"/>
                </a:ext>
              </a:extLst>
            </p:cNvPr>
            <p:cNvSpPr txBox="1"/>
            <p:nvPr/>
          </p:nvSpPr>
          <p:spPr>
            <a:xfrm>
              <a:off x="4095840" y="6115641"/>
              <a:ext cx="1229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Vedlikehold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80E278FC-1740-439D-A8E7-FD0A0609D99F}"/>
                </a:ext>
              </a:extLst>
            </p:cNvPr>
            <p:cNvSpPr txBox="1"/>
            <p:nvPr/>
          </p:nvSpPr>
          <p:spPr>
            <a:xfrm>
              <a:off x="6318913" y="6126274"/>
              <a:ext cx="638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Bolig</a:t>
              </a: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C7EF7CB5-1E0D-4BB8-B780-B9B944840664}"/>
                </a:ext>
              </a:extLst>
            </p:cNvPr>
            <p:cNvSpPr txBox="1"/>
            <p:nvPr/>
          </p:nvSpPr>
          <p:spPr>
            <a:xfrm>
              <a:off x="8217075" y="6126876"/>
              <a:ext cx="2174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Undervanns-entreprenører</a:t>
              </a:r>
            </a:p>
          </p:txBody>
        </p:sp>
      </p:grp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8155079-D139-441F-AF75-0106A7F415D7}"/>
              </a:ext>
            </a:extLst>
          </p:cNvPr>
          <p:cNvSpPr txBox="1"/>
          <p:nvPr userDrawn="1"/>
        </p:nvSpPr>
        <p:spPr>
          <a:xfrm>
            <a:off x="576209" y="214686"/>
            <a:ext cx="6924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Medlemmenes forretningsområder</a:t>
            </a:r>
          </a:p>
        </p:txBody>
      </p:sp>
    </p:spTree>
    <p:extLst>
      <p:ext uri="{BB962C8B-B14F-4D97-AF65-F5344CB8AC3E}">
        <p14:creationId xmlns:p14="http://schemas.microsoft.com/office/powerpoint/2010/main" val="26372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D157DE-7B01-4A53-9832-E0018E404F08}"/>
              </a:ext>
            </a:extLst>
          </p:cNvPr>
          <p:cNvSpPr/>
          <p:nvPr userDrawn="1"/>
        </p:nvSpPr>
        <p:spPr>
          <a:xfrm>
            <a:off x="0" y="0"/>
            <a:ext cx="6095999" cy="6857999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F514FEE-217F-4EED-A2ED-E6FF552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76F2-67AD-49E8-ABFD-A6A76E1E2C36}" type="datetime1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65621C-5DCB-49C1-915D-E0ED9751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 descr="Et bilde som inneholder utendørs, himmel, vann, snø&#10;&#10;Automatisk generert beskrivelse">
            <a:extLst>
              <a:ext uri="{FF2B5EF4-FFF2-40B4-BE49-F238E27FC236}">
                <a16:creationId xmlns:a16="http://schemas.microsoft.com/office/drawing/2014/main" id="{0ADF2DE2-32E7-46F4-B372-10804A108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179"/>
            <a:ext cx="6096000" cy="688117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8E22E8A-4B67-48B0-A49F-A685475A9B78}"/>
              </a:ext>
            </a:extLst>
          </p:cNvPr>
          <p:cNvSpPr/>
          <p:nvPr userDrawn="1"/>
        </p:nvSpPr>
        <p:spPr>
          <a:xfrm>
            <a:off x="0" y="-43057"/>
            <a:ext cx="6095999" cy="6857999"/>
          </a:xfrm>
          <a:prstGeom prst="rect">
            <a:avLst/>
          </a:prstGeom>
          <a:solidFill>
            <a:srgbClr val="00446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C2731D3-16B9-4F07-A212-B363D7C4411E}"/>
              </a:ext>
            </a:extLst>
          </p:cNvPr>
          <p:cNvSpPr/>
          <p:nvPr userDrawn="1"/>
        </p:nvSpPr>
        <p:spPr>
          <a:xfrm>
            <a:off x="2688361" y="4013847"/>
            <a:ext cx="256482" cy="256482"/>
          </a:xfrm>
          <a:prstGeom prst="rect">
            <a:avLst/>
          </a:prstGeom>
          <a:solidFill>
            <a:srgbClr val="F39200"/>
          </a:solidFill>
          <a:ln w="28575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28E6B4B-61BF-4B25-B3E3-A55BCBB79C87}"/>
              </a:ext>
            </a:extLst>
          </p:cNvPr>
          <p:cNvSpPr/>
          <p:nvPr userDrawn="1"/>
        </p:nvSpPr>
        <p:spPr>
          <a:xfrm>
            <a:off x="3204410" y="4013847"/>
            <a:ext cx="256482" cy="256482"/>
          </a:xfrm>
          <a:prstGeom prst="rect">
            <a:avLst/>
          </a:prstGeom>
          <a:noFill/>
          <a:ln w="28575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B44E0CE7-2EC3-4C97-A461-D50C4A36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261" y="1302026"/>
            <a:ext cx="5707565" cy="49516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71F4D9D2-D4B2-4CC6-8790-507C346D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2" y="2044837"/>
            <a:ext cx="4856113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kst&#10;&#10;Beskrivelse som er generert med svært høy visshet">
            <a:extLst>
              <a:ext uri="{FF2B5EF4-FFF2-40B4-BE49-F238E27FC236}">
                <a16:creationId xmlns:a16="http://schemas.microsoft.com/office/drawing/2014/main" id="{63B35231-335F-4D18-ABD4-0A3DB911DD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066233F1-AEFF-4AD6-8883-830454CA4ADE}"/>
              </a:ext>
            </a:extLst>
          </p:cNvPr>
          <p:cNvGrpSpPr/>
          <p:nvPr userDrawn="1"/>
        </p:nvGrpSpPr>
        <p:grpSpPr>
          <a:xfrm>
            <a:off x="8050526" y="1"/>
            <a:ext cx="1476167" cy="1828800"/>
            <a:chOff x="8050526" y="-10700"/>
            <a:chExt cx="1834696" cy="2693850"/>
          </a:xfrm>
        </p:grpSpPr>
        <p:pic>
          <p:nvPicPr>
            <p:cNvPr id="11" name="Bilde 10" descr="Et bilde som inneholder utendørs, himmel, bygning, tårn&#10;&#10;Automatisk generert beskrivelse">
              <a:extLst>
                <a:ext uri="{FF2B5EF4-FFF2-40B4-BE49-F238E27FC236}">
                  <a16:creationId xmlns:a16="http://schemas.microsoft.com/office/drawing/2014/main" id="{69EB917A-1B35-4392-A694-2A6B42CF2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9499" y="-10698"/>
              <a:ext cx="1798288" cy="2693848"/>
            </a:xfrm>
            <a:prstGeom prst="rect">
              <a:avLst/>
            </a:prstGeom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DDB8730-57DC-4073-9EFC-0BD236AA1CF1}"/>
                </a:ext>
              </a:extLst>
            </p:cNvPr>
            <p:cNvSpPr/>
            <p:nvPr/>
          </p:nvSpPr>
          <p:spPr>
            <a:xfrm rot="5400000">
              <a:off x="8127825" y="925753"/>
              <a:ext cx="2693849" cy="820944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8000">
                  <a:srgbClr val="FBFCFE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09B8119-AFBF-4D89-A2AB-6C26634647AF}"/>
                </a:ext>
              </a:extLst>
            </p:cNvPr>
            <p:cNvSpPr/>
            <p:nvPr/>
          </p:nvSpPr>
          <p:spPr>
            <a:xfrm rot="16200000">
              <a:off x="7055082" y="984744"/>
              <a:ext cx="2693849" cy="702962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8000">
                  <a:srgbClr val="FBFCFE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4061C6FE-7FF8-49EA-9EA7-92EFAC6C4F7E}"/>
              </a:ext>
            </a:extLst>
          </p:cNvPr>
          <p:cNvSpPr/>
          <p:nvPr userDrawn="1"/>
        </p:nvSpPr>
        <p:spPr>
          <a:xfrm>
            <a:off x="0" y="2"/>
            <a:ext cx="12191999" cy="1828799"/>
          </a:xfrm>
          <a:prstGeom prst="rect">
            <a:avLst/>
          </a:prstGeom>
          <a:solidFill>
            <a:srgbClr val="00446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317E9A8-3A00-420B-B316-ACE94B99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5" y="365125"/>
            <a:ext cx="9891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743C58-63DD-40C8-BD81-80183A1E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235" y="2084748"/>
            <a:ext cx="11496906" cy="413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AEF6EC-6298-4392-BD66-EB38719D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860" y="6356350"/>
            <a:ext cx="319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68A-0B82-40DA-9831-B319F3085CE1}" type="datetime1">
              <a:rPr lang="nb-NO" smtClean="0"/>
              <a:t>26.02.2024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914B3-DE4F-4A0C-A9F5-05DA4DCA6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46229C-08FD-4472-9196-C016B4100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9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D0EF-0888-4721-A69F-74C1D665EC4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B976B37-89F2-407F-A372-C5C4B675517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84" y="394062"/>
            <a:ext cx="1275207" cy="8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5" r:id="rId7"/>
    <p:sldLayoutId id="2147483664" r:id="rId8"/>
    <p:sldLayoutId id="2147483655" r:id="rId9"/>
    <p:sldLayoutId id="2147483662" r:id="rId10"/>
    <p:sldLayoutId id="2147483667" r:id="rId11"/>
    <p:sldLayoutId id="2147483666" r:id="rId12"/>
    <p:sldLayoutId id="2147483661" r:id="rId13"/>
    <p:sldLayoutId id="2147483670" r:id="rId14"/>
    <p:sldLayoutId id="2147483654" r:id="rId15"/>
    <p:sldLayoutId id="2147483669" r:id="rId16"/>
    <p:sldLayoutId id="2147483663" r:id="rId17"/>
    <p:sldLayoutId id="2147483660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7D3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7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C7CC23-062A-4653-A18E-3FB06EF59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EBAs</a:t>
            </a:r>
            <a:r>
              <a:rPr lang="nb-NO" sz="4800" dirty="0"/>
              <a:t> HMS statistikk 2023</a:t>
            </a:r>
          </a:p>
        </p:txBody>
      </p:sp>
    </p:spTree>
    <p:extLst>
      <p:ext uri="{BB962C8B-B14F-4D97-AF65-F5344CB8AC3E}">
        <p14:creationId xmlns:p14="http://schemas.microsoft.com/office/powerpoint/2010/main" val="206542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F7831E-D791-48DE-AC0E-21E38928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EBAs</a:t>
            </a:r>
            <a:r>
              <a:rPr lang="nb-NO" dirty="0"/>
              <a:t> fraværsstatistikk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B305B1-A536-4A78-BB42-24EF7D96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2</a:t>
            </a:fld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B23EEC6-77DD-4CA8-8458-F7990AAC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EBA utarbeider hvert år skade- og sykefraværsstatistikk på bakgrunn av tall innhentet fra sine medlemsbedrifter.  Det er </a:t>
            </a:r>
            <a:r>
              <a:rPr lang="nb-NO" sz="1800" dirty="0" err="1"/>
              <a:t>ca</a:t>
            </a:r>
            <a:r>
              <a:rPr lang="nb-NO" sz="1800" dirty="0"/>
              <a:t> 130 bedrifter (</a:t>
            </a:r>
            <a:r>
              <a:rPr lang="nb-NO" sz="1800" dirty="0" err="1"/>
              <a:t>ca</a:t>
            </a:r>
            <a:r>
              <a:rPr lang="nb-NO" sz="1800" dirty="0"/>
              <a:t> 45% av medlemsbedriftene) som har svart på undersøkelsen for 2023, og disse representerer </a:t>
            </a:r>
            <a:r>
              <a:rPr lang="nb-NO" sz="1800" dirty="0" err="1"/>
              <a:t>ca</a:t>
            </a:r>
            <a:r>
              <a:rPr lang="nb-NO" sz="1800" dirty="0"/>
              <a:t> 28 000 årsverk (</a:t>
            </a:r>
            <a:r>
              <a:rPr lang="nb-NO" sz="1800" dirty="0" err="1"/>
              <a:t>ca</a:t>
            </a:r>
            <a:r>
              <a:rPr lang="nb-NO" sz="1800" dirty="0"/>
              <a:t> 96% av antall årsverk i </a:t>
            </a:r>
            <a:r>
              <a:rPr lang="nb-NO" sz="1800" dirty="0" err="1"/>
              <a:t>EBAs</a:t>
            </a:r>
            <a:r>
              <a:rPr lang="nb-NO" sz="1800" dirty="0"/>
              <a:t> medlemsbedrifter).</a:t>
            </a:r>
          </a:p>
          <a:p>
            <a:r>
              <a:rPr lang="nb-NO" sz="1800" dirty="0"/>
              <a:t>Sykefraværet i 2023 var på 5,9, en oppgang fra 2022 da sykefraværet var på 5,31%.</a:t>
            </a:r>
          </a:p>
          <a:p>
            <a:r>
              <a:rPr lang="nb-NO" sz="1800" dirty="0"/>
              <a:t> H-verdien (hyppighet av arbeidsulykker pr 1.000.000 arbeidede timer som er så alvorlige at det medfører fravær fra arbeid/arbeidsplassen) har gått opp fra 6,01 i 2022 til 6,44 i 2023. Det er tredje år på rad vi ser en oppgang i H-verdien.  </a:t>
            </a:r>
          </a:p>
          <a:p>
            <a:r>
              <a:rPr lang="nb-NO" sz="1800" dirty="0"/>
              <a:t>F-verdien (fraværsdager pga. skader pr 1.000.000 arbeidede timer) var i 2022 på 72,34.  Vi har imidlertid ufullstendige tall på antall fraværsdager, slik at F-verdien ikke blir helt presis.  </a:t>
            </a:r>
          </a:p>
          <a:p>
            <a:r>
              <a:rPr lang="nb-NO" sz="1800" dirty="0"/>
              <a:t>Grafene lenger ned viser utviklingen fra 2010 – 2023.  EBA har også datagrunnlag tilbake til 1993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7749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2AD7AF-1AF3-4C30-8C97-99EA04AD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H-verdi 2010 - 2023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CD33BAE-BFBE-D01B-861C-DA465641E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899" y="2072051"/>
            <a:ext cx="6748862" cy="3943919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8B4F38-A07B-4BCD-B689-CFBD8FC6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3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A40A405-76BA-E541-4030-092393CD31A0}"/>
              </a:ext>
            </a:extLst>
          </p:cNvPr>
          <p:cNvSpPr txBox="1"/>
          <p:nvPr/>
        </p:nvSpPr>
        <p:spPr>
          <a:xfrm>
            <a:off x="1769805" y="6129430"/>
            <a:ext cx="1142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H-verdi er hyppighet av arbeidsulykker pr 1.000.000 arbeidede timer som er så alvorlige at det medfører fravær fra arbeid/arbeidsplassen.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42531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59752-77B2-406D-938D-13282553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F-verdi 2010  2023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9976338-C29B-6B2A-1B5D-0574BB01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22" y="2730822"/>
            <a:ext cx="6663506" cy="2840982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42053F4-2340-9496-673E-DE9DB783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4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FCE1104-9582-8FE6-F861-9D8582F6F282}"/>
              </a:ext>
            </a:extLst>
          </p:cNvPr>
          <p:cNvSpPr txBox="1"/>
          <p:nvPr/>
        </p:nvSpPr>
        <p:spPr>
          <a:xfrm>
            <a:off x="2749099" y="5775468"/>
            <a:ext cx="6624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F-verdi viser fraværsomfanget, dvs. antall fraværsdager pga. skader pr 1.000.000 arbeidede timer.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4128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00008-9792-DCF2-66E7-DDA21E17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personskader 2010 - 2023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49BDC19-96C2-D94E-7B60-3E83D4764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34" y="2280802"/>
            <a:ext cx="6557647" cy="3271601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FA1AD9-965D-4B43-9125-F6B2D5EA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45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19C3BA-5BDE-E2FF-F1DB-07B66AB3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 2010  2023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976A9DF-A16B-71B0-435E-10D5119B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918" y="2387277"/>
            <a:ext cx="6288712" cy="3773227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883EEDF-B2C4-B31F-0879-591A077B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D0EF-0888-4721-A69F-74C1D665EC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43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2683C6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powerpointmal pr. 20jan2020 komprimert (003)" id="{FEB9632F-599C-446A-AA03-44FCC1688D3F}" vid="{B14F5385-6014-4C2D-BD1A-D71FC3E0966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powerpointmal pr. 20jan2020 komprimert (003)" id="{FEB9632F-599C-446A-AA03-44FCC1688D3F}" vid="{EC956E47-9A4C-4F1F-8418-2AA7D51C6BC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Property xmlns="f909def9-6662-4ec9-b2d2-41be86eee7c4">Internt</NHO_DocumentProperty>
    <ARENA_DocumentReference xmlns="f909def9-6662-4ec9-b2d2-41be86eee7c4" xsi:nil="true"/>
    <NHO_DocumentDate xmlns="f909def9-6662-4ec9-b2d2-41be86eee7c4" xsi:nil="true"/>
    <p8a47c7619634ae9930087b62d76e394 xmlns="f909def9-6662-4ec9-b2d2-41be86eee7c4">
      <Terms xmlns="http://schemas.microsoft.com/office/infopath/2007/PartnerControls"/>
    </p8a47c7619634ae9930087b62d76e394>
    <TaxCatchAll xmlns="749ab8b6-ff35-4a4f-9f18-9cef83ce6420" xsi:nil="true"/>
    <ARENA_DocumentRecipient xmlns="f909def9-6662-4ec9-b2d2-41be86eee7c4" xsi:nil="true"/>
    <TaxKeywordTaxHTField xmlns="749ab8b6-ff35-4a4f-9f18-9cef83ce6420">
      <Terms xmlns="http://schemas.microsoft.com/office/infopath/2007/PartnerControls"/>
    </TaxKeywordTaxHTField>
    <ARENA_DocumentSender xmlns="f909def9-6662-4ec9-b2d2-41be86eee7c4" xsi:nil="true"/>
    <NHO_DocumentStatus xmlns="f909def9-6662-4ec9-b2d2-41be86eee7c4">Under behandling</NHO_DocumentStatus>
    <c33924c3673147c88830f2707c1978bc xmlns="f909def9-6662-4ec9-b2d2-41be86eee7c4">
      <Terms xmlns="http://schemas.microsoft.com/office/infopath/2007/PartnerControls"/>
    </c33924c3673147c88830f2707c1978bc>
    <_dlc_DocId xmlns="f7caea55-9281-421e-9612-41b6556c9feb">EBA01-1988030239-91997</_dlc_DocId>
    <_dlc_DocIdUrl xmlns="f7caea55-9281-421e-9612-41b6556c9feb">
      <Url>https://nhosp.sharepoint.com/sites/EBA/_layouts/15/DocIdRedir.aspx?ID=EBA01-1988030239-91997</Url>
      <Description>EBA01-1988030239-91997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sjon - NHO Fellesskapet" ma:contentTypeID="0x01010024A2C8D6A070534B9CF4AD2589879B1E0402005960B9CD1805F445872BBDA497B8B890" ma:contentTypeVersion="18" ma:contentTypeDescription="Opprett et nytt dokument." ma:contentTypeScope="" ma:versionID="76f5be98bc2dbbbf524e590d2206acca">
  <xsd:schema xmlns:xsd="http://www.w3.org/2001/XMLSchema" xmlns:xs="http://www.w3.org/2001/XMLSchema" xmlns:p="http://schemas.microsoft.com/office/2006/metadata/properties" xmlns:ns2="f909def9-6662-4ec9-b2d2-41be86eee7c4" xmlns:ns3="749ab8b6-ff35-4a4f-9f18-9cef83ce6420" xmlns:ns4="f7caea55-9281-421e-9612-41b6556c9feb" targetNamespace="http://schemas.microsoft.com/office/2006/metadata/properties" ma:root="true" ma:fieldsID="a65ae39d9260e9d34143f3709809f0bf" ns2:_="" ns3:_="" ns4:_="">
    <xsd:import namespace="f909def9-6662-4ec9-b2d2-41be86eee7c4"/>
    <xsd:import namespace="749ab8b6-ff35-4a4f-9f18-9cef83ce6420"/>
    <xsd:import namespace="f7caea55-9281-421e-9612-41b6556c9feb"/>
    <xsd:element name="properties">
      <xsd:complexType>
        <xsd:sequence>
          <xsd:element name="documentManagement">
            <xsd:complexType>
              <xsd:all>
                <xsd:element ref="ns2:NHO_DocumentStatus" minOccurs="0"/>
                <xsd:element ref="ns2:NHO_DocumentProperty" minOccurs="0"/>
                <xsd:element ref="ns2:NHO_DocumentDate" minOccurs="0"/>
                <xsd:element ref="ns2:c33924c3673147c88830f2707c1978bc" minOccurs="0"/>
                <xsd:element ref="ns3:TaxCatchAll" minOccurs="0"/>
                <xsd:element ref="ns3:TaxCatchAllLabel" minOccurs="0"/>
                <xsd:element ref="ns2:p8a47c7619634ae9930087b62d76e394" minOccurs="0"/>
                <xsd:element ref="ns3:TaxKeywordTaxHTField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9def9-6662-4ec9-b2d2-41be86eee7c4" elementFormDefault="qualified">
    <xsd:import namespace="http://schemas.microsoft.com/office/2006/documentManagement/types"/>
    <xsd:import namespace="http://schemas.microsoft.com/office/infopath/2007/PartnerControls"/>
    <xsd:element name="NHO_DocumentStatus" ma:index="8" nillable="true" ma:displayName="Status" ma:default="Under behandling" ma:description="Status" ma:format="Dropdown" ma:internalName="NHO_DocumentStatus" ma:readOnly="false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9" nillable="true" ma:displayName="Inn/ut/internt" ma:default="Internt" ma:description="Inn/ut/internt" ma:format="Dropdown" ma:internalName="NHO_DocumentProperty" ma:readOnly="false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10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c33924c3673147c88830f2707c1978bc" ma:index="11" nillable="true" ma:taxonomy="true" ma:internalName="c33924c3673147c88830f2707c1978bc" ma:taxonomyFieldName="NhoMmdCaseWorker" ma:displayName="Saksbehandler" ma:readOnly="false" ma:fieldId="{c33924c3-6731-47c8-8830-f2707c1978bc}" ma:sspId="9119b49b-2cc3-444e-b755-8692f4554da6" ma:termSetId="a75e361f-3881-449b-8e3a-eada1710eb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5" nillable="true" ma:taxonomy="true" ma:internalName="p8a47c7619634ae9930087b62d76e394" ma:taxonomyFieldName="NHO_OrganisationUnit" ma:displayName="Organisasjonsenhet" ma:readOnly="false" ma:fieldId="{98a47c76-1963-4ae9-9300-87b62d76e394}" ma:sspId="9119b49b-2cc3-444e-b755-8692f4554da6" ma:termSetId="4686cc46-fb62-423b-8caf-c5de8864a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ENA_DocumentReference" ma:index="19" nillable="true" ma:displayName="Deres referanse" ma:description="Deres referanse" ma:internalName="ARENA_DocumentReference" ma:readOnly="false">
      <xsd:simpleType>
        <xsd:restriction base="dms:Text"/>
      </xsd:simpleType>
    </xsd:element>
    <xsd:element name="ARENA_DocumentRecipient" ma:index="20" nillable="true" ma:displayName="Mottaker" ma:description="Mottaker" ma:internalName="ARENA_DocumentRecipient" ma:readOnly="false">
      <xsd:simpleType>
        <xsd:restriction base="dms:Text"/>
      </xsd:simpleType>
    </xsd:element>
    <xsd:element name="ARENA_DocumentSender" ma:index="21" nillable="true" ma:displayName="Avsender" ma:description="Avsender" ma:internalName="ARENA_DocumentSend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14c2b47-e63b-4c66-aa0a-829be4470dd3}" ma:internalName="TaxCatchAll" ma:showField="CatchAllData" ma:web="f7caea55-9281-421e-9612-41b6556c9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14c2b47-e63b-4c66-aa0a-829be4470dd3}" ma:internalName="TaxCatchAllLabel" ma:readOnly="true" ma:showField="CatchAllDataLabel" ma:web="f7caea55-9281-421e-9612-41b6556c9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Organisasjonsnøkkelord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aea55-9281-421e-9612-41b6556c9feb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9119b49b-2cc3-444e-b755-8692f4554da6" ContentTypeId="0x01010024A2C8D6A070534B9CF4AD2589879B1E0402" PreviousValue="false"/>
</file>

<file path=customXml/itemProps1.xml><?xml version="1.0" encoding="utf-8"?>
<ds:datastoreItem xmlns:ds="http://schemas.openxmlformats.org/officeDocument/2006/customXml" ds:itemID="{101E91CF-50AA-4B7F-8F80-19E89B03C5E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0E3DE41-6B6A-4762-B8C6-921D95CC2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BEA0A-BD5B-43B5-9BF1-A768E0669069}">
  <ds:schemaRefs>
    <ds:schemaRef ds:uri="749ab8b6-ff35-4a4f-9f18-9cef83ce6420"/>
    <ds:schemaRef ds:uri="f7caea55-9281-421e-9612-41b6556c9fe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909def9-6662-4ec9-b2d2-41be86eee7c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CF8EDE6-27F4-4D07-91CF-229083135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9def9-6662-4ec9-b2d2-41be86eee7c4"/>
    <ds:schemaRef ds:uri="749ab8b6-ff35-4a4f-9f18-9cef83ce6420"/>
    <ds:schemaRef ds:uri="f7caea55-9281-421e-9612-41b6556c9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3F16C0B-AA88-4485-8221-A1CA49828454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809CE8A3-B6AE-426A-B903-9F6996CF603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 powerpointmal pr. 20jan2020 komprimert_MAL</Template>
  <TotalTime>8</TotalTime>
  <Words>234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Wingdings</vt:lpstr>
      <vt:lpstr>Office-tema</vt:lpstr>
      <vt:lpstr>Egendefinert utforming</vt:lpstr>
      <vt:lpstr>EBAs HMS statistikk 2023</vt:lpstr>
      <vt:lpstr>EBAs fraværsstatistikk</vt:lpstr>
      <vt:lpstr>H-verdi 2010 - 2023</vt:lpstr>
      <vt:lpstr>F-verdi 2010  2023</vt:lpstr>
      <vt:lpstr>Antall personskader 2010 - 2023</vt:lpstr>
      <vt:lpstr>Sykefravær 2010 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EBAs HMS statistikk 2023</dc:title>
  <dc:creator>Lene Jønsson</dc:creator>
  <cp:lastModifiedBy>Lene Jønsson</cp:lastModifiedBy>
  <cp:revision>1</cp:revision>
  <dcterms:created xsi:type="dcterms:W3CDTF">2024-02-26T10:56:41Z</dcterms:created>
  <dcterms:modified xsi:type="dcterms:W3CDTF">2024-02-26T11:05:07Z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0x01010024A2C8D6A070534B9CF4AD2589879B1E0402005960B9CD1805F445872BBDA497B8B890</vt:lpwstr>
  </property>
  <property fmtid="{D5CDD505-2E9C-101B-9397-08002B2CF9AE}" pid="3" name="TaxKeyword">
    <vt:lpwstr/>
  </property>
  <property fmtid="{D5CDD505-2E9C-101B-9397-08002B2CF9AE}" pid="4" name="NhoMmdCaseWorker">
    <vt:lpwstr/>
  </property>
  <property fmtid="{D5CDD505-2E9C-101B-9397-08002B2CF9AE}" pid="5" name="_dlc_DocIdItemGuid">
    <vt:lpwstr>69c0e501-f550-419e-8042-7fe53d80c0a3</vt:lpwstr>
  </property>
  <property fmtid="{D5CDD505-2E9C-101B-9397-08002B2CF9AE}" pid="6" name="NHO_OrganisationUnit">
    <vt:lpwstr/>
  </property>
  <property fmtid="{D5CDD505-2E9C-101B-9397-08002B2CF9AE}" pid="7" name="SharedWithUsers">
    <vt:lpwstr>19;#Kari Sandberg;#24;#Snorre Fuhr;#30;#Øystein Seljeflot;#26;#Torild Engh;#23;#Siw Linderud;#20;#Thomas Norland;#332;#Samina Siddique;#18;#Elisabeth Gundersen;#639;#Per Fredrik Kempf;#21;#Arne Aakre;#655;#Eline Navrestad;#654;#Oda Lundekvam By</vt:lpwstr>
  </property>
</Properties>
</file>